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f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57"/>
  </p:notesMasterIdLst>
  <p:handoutMasterIdLst>
    <p:handoutMasterId r:id="rId158"/>
  </p:handoutMasterIdLst>
  <p:sldIdLst>
    <p:sldId id="269" r:id="rId5"/>
    <p:sldId id="284" r:id="rId6"/>
    <p:sldId id="285" r:id="rId7"/>
    <p:sldId id="286" r:id="rId8"/>
    <p:sldId id="287" r:id="rId9"/>
    <p:sldId id="288" r:id="rId10"/>
    <p:sldId id="289" r:id="rId11"/>
    <p:sldId id="437" r:id="rId12"/>
    <p:sldId id="438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28" r:id="rId35"/>
    <p:sldId id="311" r:id="rId36"/>
    <p:sldId id="312" r:id="rId37"/>
    <p:sldId id="313" r:id="rId38"/>
    <p:sldId id="314" r:id="rId39"/>
    <p:sldId id="315" r:id="rId40"/>
    <p:sldId id="321" r:id="rId41"/>
    <p:sldId id="447" r:id="rId42"/>
    <p:sldId id="441" r:id="rId43"/>
    <p:sldId id="316" r:id="rId44"/>
    <p:sldId id="317" r:id="rId45"/>
    <p:sldId id="322" r:id="rId46"/>
    <p:sldId id="323" r:id="rId47"/>
    <p:sldId id="324" r:id="rId48"/>
    <p:sldId id="442" r:id="rId49"/>
    <p:sldId id="325" r:id="rId50"/>
    <p:sldId id="326" r:id="rId51"/>
    <p:sldId id="329" r:id="rId52"/>
    <p:sldId id="330" r:id="rId53"/>
    <p:sldId id="331" r:id="rId54"/>
    <p:sldId id="332" r:id="rId55"/>
    <p:sldId id="333" r:id="rId56"/>
    <p:sldId id="334" r:id="rId57"/>
    <p:sldId id="335" r:id="rId58"/>
    <p:sldId id="336" r:id="rId59"/>
    <p:sldId id="337" r:id="rId60"/>
    <p:sldId id="338" r:id="rId61"/>
    <p:sldId id="339" r:id="rId62"/>
    <p:sldId id="340" r:id="rId63"/>
    <p:sldId id="341" r:id="rId64"/>
    <p:sldId id="342" r:id="rId65"/>
    <p:sldId id="343" r:id="rId66"/>
    <p:sldId id="344" r:id="rId67"/>
    <p:sldId id="345" r:id="rId68"/>
    <p:sldId id="346" r:id="rId69"/>
    <p:sldId id="347" r:id="rId70"/>
    <p:sldId id="400" r:id="rId71"/>
    <p:sldId id="401" r:id="rId72"/>
    <p:sldId id="402" r:id="rId73"/>
    <p:sldId id="404" r:id="rId74"/>
    <p:sldId id="356" r:id="rId75"/>
    <p:sldId id="440" r:id="rId76"/>
    <p:sldId id="448" r:id="rId77"/>
    <p:sldId id="449" r:id="rId78"/>
    <p:sldId id="450" r:id="rId79"/>
    <p:sldId id="451" r:id="rId80"/>
    <p:sldId id="452" r:id="rId81"/>
    <p:sldId id="453" r:id="rId82"/>
    <p:sldId id="357" r:id="rId83"/>
    <p:sldId id="355" r:id="rId84"/>
    <p:sldId id="358" r:id="rId85"/>
    <p:sldId id="359" r:id="rId86"/>
    <p:sldId id="360" r:id="rId87"/>
    <p:sldId id="361" r:id="rId88"/>
    <p:sldId id="363" r:id="rId89"/>
    <p:sldId id="364" r:id="rId90"/>
    <p:sldId id="365" r:id="rId91"/>
    <p:sldId id="366" r:id="rId92"/>
    <p:sldId id="443" r:id="rId93"/>
    <p:sldId id="367" r:id="rId94"/>
    <p:sldId id="368" r:id="rId95"/>
    <p:sldId id="369" r:id="rId96"/>
    <p:sldId id="370" r:id="rId97"/>
    <p:sldId id="372" r:id="rId98"/>
    <p:sldId id="373" r:id="rId99"/>
    <p:sldId id="444" r:id="rId100"/>
    <p:sldId id="446" r:id="rId101"/>
    <p:sldId id="445" r:id="rId102"/>
    <p:sldId id="385" r:id="rId103"/>
    <p:sldId id="386" r:id="rId104"/>
    <p:sldId id="387" r:id="rId105"/>
    <p:sldId id="388" r:id="rId106"/>
    <p:sldId id="389" r:id="rId107"/>
    <p:sldId id="390" r:id="rId108"/>
    <p:sldId id="391" r:id="rId109"/>
    <p:sldId id="392" r:id="rId110"/>
    <p:sldId id="393" r:id="rId111"/>
    <p:sldId id="394" r:id="rId112"/>
    <p:sldId id="395" r:id="rId113"/>
    <p:sldId id="396" r:id="rId114"/>
    <p:sldId id="397" r:id="rId115"/>
    <p:sldId id="407" r:id="rId116"/>
    <p:sldId id="424" r:id="rId117"/>
    <p:sldId id="425" r:id="rId118"/>
    <p:sldId id="426" r:id="rId119"/>
    <p:sldId id="428" r:id="rId120"/>
    <p:sldId id="433" r:id="rId121"/>
    <p:sldId id="434" r:id="rId122"/>
    <p:sldId id="409" r:id="rId123"/>
    <p:sldId id="439" r:id="rId124"/>
    <p:sldId id="398" r:id="rId125"/>
    <p:sldId id="435" r:id="rId126"/>
    <p:sldId id="454" r:id="rId127"/>
    <p:sldId id="457" r:id="rId128"/>
    <p:sldId id="459" r:id="rId129"/>
    <p:sldId id="458" r:id="rId130"/>
    <p:sldId id="460" r:id="rId131"/>
    <p:sldId id="461" r:id="rId132"/>
    <p:sldId id="462" r:id="rId133"/>
    <p:sldId id="456" r:id="rId134"/>
    <p:sldId id="463" r:id="rId135"/>
    <p:sldId id="464" r:id="rId136"/>
    <p:sldId id="465" r:id="rId137"/>
    <p:sldId id="466" r:id="rId138"/>
    <p:sldId id="467" r:id="rId139"/>
    <p:sldId id="471" r:id="rId140"/>
    <p:sldId id="468" r:id="rId141"/>
    <p:sldId id="469" r:id="rId142"/>
    <p:sldId id="470" r:id="rId143"/>
    <p:sldId id="473" r:id="rId144"/>
    <p:sldId id="455" r:id="rId145"/>
    <p:sldId id="474" r:id="rId146"/>
    <p:sldId id="483" r:id="rId147"/>
    <p:sldId id="480" r:id="rId148"/>
    <p:sldId id="481" r:id="rId149"/>
    <p:sldId id="482" r:id="rId150"/>
    <p:sldId id="475" r:id="rId151"/>
    <p:sldId id="476" r:id="rId152"/>
    <p:sldId id="479" r:id="rId153"/>
    <p:sldId id="478" r:id="rId154"/>
    <p:sldId id="477" r:id="rId155"/>
    <p:sldId id="472" r:id="rId156"/>
  </p:sldIdLst>
  <p:sldSz cx="9144000" cy="6858000" type="screen4x3"/>
  <p:notesSz cx="7019925" cy="9305925"/>
  <p:custDataLst>
    <p:tags r:id="rId15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58442B4-E5C4-5749-931A-83158DA90306}">
          <p14:sldIdLst>
            <p14:sldId id="269"/>
            <p14:sldId id="284"/>
            <p14:sldId id="285"/>
            <p14:sldId id="286"/>
            <p14:sldId id="287"/>
          </p14:sldIdLst>
        </p14:section>
        <p14:section name="Introduction and fundamentals" id="{1995E817-6B9A-994F-AB7B-DE5CA37025D8}">
          <p14:sldIdLst>
            <p14:sldId id="288"/>
            <p14:sldId id="289"/>
            <p14:sldId id="437"/>
            <p14:sldId id="438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</p14:sldIdLst>
        </p14:section>
        <p14:section name="Running simulations" id="{F4FF0E8F-9BB5-4C41-8A62-63A7B181E2BA}">
          <p14:sldIdLst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28"/>
          </p14:sldIdLst>
        </p14:section>
        <p14:section name="Getting help" id="{79283797-5A1F-E74D-AC9B-6A7CC59B88E7}">
          <p14:sldIdLst>
            <p14:sldId id="311"/>
            <p14:sldId id="312"/>
            <p14:sldId id="313"/>
            <p14:sldId id="314"/>
            <p14:sldId id="315"/>
            <p14:sldId id="321"/>
            <p14:sldId id="447"/>
            <p14:sldId id="441"/>
            <p14:sldId id="316"/>
            <p14:sldId id="317"/>
            <p14:sldId id="322"/>
            <p14:sldId id="323"/>
            <p14:sldId id="324"/>
            <p14:sldId id="442"/>
            <p14:sldId id="325"/>
            <p14:sldId id="326"/>
            <p14:sldId id="329"/>
          </p14:sldIdLst>
        </p14:section>
        <p14:section name="Modeling language" id="{E6CED90E-FD5C-2247-A140-B605FED7FE6E}">
          <p14:sldIdLst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</p14:sldIdLst>
        </p14:section>
        <p14:section name="Data input/output" id="{EDE0D2F7-0179-D34D-A5C6-A40DF39E9B95}">
          <p14:sldIdLst>
            <p14:sldId id="400"/>
            <p14:sldId id="401"/>
            <p14:sldId id="402"/>
            <p14:sldId id="404"/>
            <p14:sldId id="356"/>
            <p14:sldId id="440"/>
            <p14:sldId id="448"/>
            <p14:sldId id="449"/>
            <p14:sldId id="450"/>
            <p14:sldId id="451"/>
            <p14:sldId id="452"/>
            <p14:sldId id="453"/>
            <p14:sldId id="357"/>
          </p14:sldIdLst>
        </p14:section>
        <p14:section name="Players" id="{CAB2E1C4-2A8F-2D4A-99C8-93306452F47F}">
          <p14:sldIdLst>
            <p14:sldId id="355"/>
            <p14:sldId id="358"/>
            <p14:sldId id="359"/>
            <p14:sldId id="360"/>
            <p14:sldId id="361"/>
            <p14:sldId id="363"/>
            <p14:sldId id="364"/>
            <p14:sldId id="365"/>
            <p14:sldId id="366"/>
            <p14:sldId id="443"/>
            <p14:sldId id="367"/>
            <p14:sldId id="368"/>
            <p14:sldId id="369"/>
            <p14:sldId id="370"/>
            <p14:sldId id="372"/>
            <p14:sldId id="373"/>
            <p14:sldId id="444"/>
            <p14:sldId id="446"/>
            <p14:sldId id="445"/>
            <p14:sldId id="385"/>
          </p14:sldIdLst>
        </p14:section>
        <p14:section name="Recorders" id="{78D58A1F-E732-0346-BA13-F842568830FF}">
          <p14:sldIdLst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407"/>
          </p14:sldIdLst>
        </p14:section>
        <p14:section name="Collectors" id="{3241461F-0697-444F-B8EE-C289EC360587}">
          <p14:sldIdLst>
            <p14:sldId id="424"/>
            <p14:sldId id="425"/>
            <p14:sldId id="426"/>
            <p14:sldId id="428"/>
            <p14:sldId id="433"/>
            <p14:sldId id="434"/>
            <p14:sldId id="409"/>
          </p14:sldIdLst>
        </p14:section>
        <p14:section name="Action items" id="{B29B5E18-97D7-D946-BF24-D98222C0292F}">
          <p14:sldIdLst>
            <p14:sldId id="439"/>
            <p14:sldId id="398"/>
            <p14:sldId id="435"/>
            <p14:sldId id="454"/>
            <p14:sldId id="457"/>
            <p14:sldId id="459"/>
            <p14:sldId id="458"/>
            <p14:sldId id="460"/>
            <p14:sldId id="461"/>
            <p14:sldId id="462"/>
            <p14:sldId id="456"/>
            <p14:sldId id="463"/>
            <p14:sldId id="464"/>
            <p14:sldId id="465"/>
            <p14:sldId id="466"/>
            <p14:sldId id="467"/>
            <p14:sldId id="471"/>
            <p14:sldId id="468"/>
            <p14:sldId id="469"/>
            <p14:sldId id="470"/>
            <p14:sldId id="473"/>
            <p14:sldId id="455"/>
            <p14:sldId id="474"/>
            <p14:sldId id="483"/>
            <p14:sldId id="480"/>
            <p14:sldId id="481"/>
            <p14:sldId id="482"/>
            <p14:sldId id="475"/>
            <p14:sldId id="476"/>
            <p14:sldId id="479"/>
            <p14:sldId id="478"/>
            <p14:sldId id="477"/>
            <p14:sldId id="4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6">
          <p15:clr>
            <a:srgbClr val="A4A3A4"/>
          </p15:clr>
        </p15:guide>
        <p15:guide id="2" orient="horz" pos="1294">
          <p15:clr>
            <a:srgbClr val="A4A3A4"/>
          </p15:clr>
        </p15:guide>
        <p15:guide id="3" orient="horz" pos="3745">
          <p15:clr>
            <a:srgbClr val="A4A3A4"/>
          </p15:clr>
        </p15:guide>
        <p15:guide id="4" orient="horz" pos="3980">
          <p15:clr>
            <a:srgbClr val="A4A3A4"/>
          </p15:clr>
        </p15:guide>
        <p15:guide id="5" orient="horz" pos="1052">
          <p15:clr>
            <a:srgbClr val="A4A3A4"/>
          </p15:clr>
        </p15:guide>
        <p15:guide id="6" orient="horz" pos="1741">
          <p15:clr>
            <a:srgbClr val="A4A3A4"/>
          </p15:clr>
        </p15:guide>
        <p15:guide id="7" orient="horz" pos="4183">
          <p15:clr>
            <a:srgbClr val="A4A3A4"/>
          </p15:clr>
        </p15:guide>
        <p15:guide id="8" orient="horz" pos="566">
          <p15:clr>
            <a:srgbClr val="A4A3A4"/>
          </p15:clr>
        </p15:guide>
        <p15:guide id="9" orient="horz" pos="2808">
          <p15:clr>
            <a:srgbClr val="A4A3A4"/>
          </p15:clr>
        </p15:guide>
        <p15:guide id="10" pos="2880">
          <p15:clr>
            <a:srgbClr val="A4A3A4"/>
          </p15:clr>
        </p15:guide>
        <p15:guide id="11" pos="363">
          <p15:clr>
            <a:srgbClr val="A4A3A4"/>
          </p15:clr>
        </p15:guide>
        <p15:guide id="12" pos="5396">
          <p15:clr>
            <a:srgbClr val="A4A3A4"/>
          </p15:clr>
        </p15:guide>
        <p15:guide id="13" pos="282">
          <p15:clr>
            <a:srgbClr val="A4A3A4"/>
          </p15:clr>
        </p15:guide>
        <p15:guide id="14" pos="3784">
          <p15:clr>
            <a:srgbClr val="A4A3A4"/>
          </p15:clr>
        </p15:guide>
        <p15:guide id="15" pos="3736">
          <p15:clr>
            <a:srgbClr val="A4A3A4"/>
          </p15:clr>
        </p15:guide>
        <p15:guide id="16" pos="2179">
          <p15:clr>
            <a:srgbClr val="A4A3A4"/>
          </p15:clr>
        </p15:guide>
        <p15:guide id="17" pos="5464">
          <p15:clr>
            <a:srgbClr val="A4A3A4"/>
          </p15:clr>
        </p15:guide>
        <p15:guide id="18" pos="386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1">
          <p15:clr>
            <a:srgbClr val="A4A3A4"/>
          </p15:clr>
        </p15:guide>
        <p15:guide id="2" pos="221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1E32"/>
    <a:srgbClr val="FFFFFF"/>
    <a:srgbClr val="C75B12"/>
    <a:srgbClr val="E17000"/>
    <a:srgbClr val="5B8F22"/>
    <a:srgbClr val="D2C295"/>
    <a:srgbClr val="A79E70"/>
    <a:srgbClr val="4D4F53"/>
    <a:srgbClr val="0099CC"/>
    <a:srgbClr val="69BE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5189"/>
    <p:restoredTop sz="95351" autoAdjust="0"/>
  </p:normalViewPr>
  <p:slideViewPr>
    <p:cSldViewPr snapToObjects="1" showGuides="1">
      <p:cViewPr>
        <p:scale>
          <a:sx n="200" d="100"/>
          <a:sy n="200" d="100"/>
        </p:scale>
        <p:origin x="176" y="752"/>
      </p:cViewPr>
      <p:guideLst>
        <p:guide orient="horz" pos="326"/>
        <p:guide orient="horz" pos="1294"/>
        <p:guide orient="horz" pos="3745"/>
        <p:guide orient="horz" pos="3980"/>
        <p:guide orient="horz" pos="1052"/>
        <p:guide orient="horz" pos="1741"/>
        <p:guide orient="horz" pos="4183"/>
        <p:guide orient="horz" pos="566"/>
        <p:guide orient="horz" pos="2808"/>
        <p:guide pos="2880"/>
        <p:guide pos="363"/>
        <p:guide pos="5396"/>
        <p:guide pos="282"/>
        <p:guide pos="3784"/>
        <p:guide pos="3736"/>
        <p:guide pos="2179"/>
        <p:guide pos="5464"/>
        <p:guide pos="386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7672"/>
    </p:cViewPr>
  </p:sorterViewPr>
  <p:notesViewPr>
    <p:cSldViewPr snapToObjects="1" showGuides="1">
      <p:cViewPr varScale="1">
        <p:scale>
          <a:sx n="85" d="100"/>
          <a:sy n="85" d="100"/>
        </p:scale>
        <p:origin x="-3138" y="-90"/>
      </p:cViewPr>
      <p:guideLst>
        <p:guide orient="horz" pos="2931"/>
        <p:guide pos="221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38.xml"/><Relationship Id="rId143" Type="http://schemas.openxmlformats.org/officeDocument/2006/relationships/slide" Target="slides/slide139.xml"/><Relationship Id="rId144" Type="http://schemas.openxmlformats.org/officeDocument/2006/relationships/slide" Target="slides/slide140.xml"/><Relationship Id="rId145" Type="http://schemas.openxmlformats.org/officeDocument/2006/relationships/slide" Target="slides/slide141.xml"/><Relationship Id="rId146" Type="http://schemas.openxmlformats.org/officeDocument/2006/relationships/slide" Target="slides/slide142.xml"/><Relationship Id="rId147" Type="http://schemas.openxmlformats.org/officeDocument/2006/relationships/slide" Target="slides/slide143.xml"/><Relationship Id="rId148" Type="http://schemas.openxmlformats.org/officeDocument/2006/relationships/slide" Target="slides/slide144.xml"/><Relationship Id="rId149" Type="http://schemas.openxmlformats.org/officeDocument/2006/relationships/slide" Target="slides/slide14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Relationship Id="rId110" Type="http://schemas.openxmlformats.org/officeDocument/2006/relationships/slide" Target="slides/slide106.xml"/><Relationship Id="rId111" Type="http://schemas.openxmlformats.org/officeDocument/2006/relationships/slide" Target="slides/slide107.xml"/><Relationship Id="rId112" Type="http://schemas.openxmlformats.org/officeDocument/2006/relationships/slide" Target="slides/slide108.xml"/><Relationship Id="rId113" Type="http://schemas.openxmlformats.org/officeDocument/2006/relationships/slide" Target="slides/slide109.xml"/><Relationship Id="rId114" Type="http://schemas.openxmlformats.org/officeDocument/2006/relationships/slide" Target="slides/slide110.xml"/><Relationship Id="rId115" Type="http://schemas.openxmlformats.org/officeDocument/2006/relationships/slide" Target="slides/slide111.xml"/><Relationship Id="rId116" Type="http://schemas.openxmlformats.org/officeDocument/2006/relationships/slide" Target="slides/slide112.xml"/><Relationship Id="rId117" Type="http://schemas.openxmlformats.org/officeDocument/2006/relationships/slide" Target="slides/slide113.xml"/><Relationship Id="rId118" Type="http://schemas.openxmlformats.org/officeDocument/2006/relationships/slide" Target="slides/slide114.xml"/><Relationship Id="rId119" Type="http://schemas.openxmlformats.org/officeDocument/2006/relationships/slide" Target="slides/slide115.xml"/><Relationship Id="rId150" Type="http://schemas.openxmlformats.org/officeDocument/2006/relationships/slide" Target="slides/slide146.xml"/><Relationship Id="rId151" Type="http://schemas.openxmlformats.org/officeDocument/2006/relationships/slide" Target="slides/slide147.xml"/><Relationship Id="rId152" Type="http://schemas.openxmlformats.org/officeDocument/2006/relationships/slide" Target="slides/slide148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53" Type="http://schemas.openxmlformats.org/officeDocument/2006/relationships/slide" Target="slides/slide149.xml"/><Relationship Id="rId154" Type="http://schemas.openxmlformats.org/officeDocument/2006/relationships/slide" Target="slides/slide150.xml"/><Relationship Id="rId155" Type="http://schemas.openxmlformats.org/officeDocument/2006/relationships/slide" Target="slides/slide151.xml"/><Relationship Id="rId156" Type="http://schemas.openxmlformats.org/officeDocument/2006/relationships/slide" Target="slides/slide152.xml"/><Relationship Id="rId157" Type="http://schemas.openxmlformats.org/officeDocument/2006/relationships/notesMaster" Target="notesMasters/notesMaster1.xml"/><Relationship Id="rId158" Type="http://schemas.openxmlformats.org/officeDocument/2006/relationships/handoutMaster" Target="handoutMasters/handoutMaster1.xml"/><Relationship Id="rId159" Type="http://schemas.openxmlformats.org/officeDocument/2006/relationships/tags" Target="tags/tag1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slide" Target="slides/slide89.xml"/><Relationship Id="rId94" Type="http://schemas.openxmlformats.org/officeDocument/2006/relationships/slide" Target="slides/slide90.xml"/><Relationship Id="rId95" Type="http://schemas.openxmlformats.org/officeDocument/2006/relationships/slide" Target="slides/slide91.xml"/><Relationship Id="rId96" Type="http://schemas.openxmlformats.org/officeDocument/2006/relationships/slide" Target="slides/slide92.xml"/><Relationship Id="rId97" Type="http://schemas.openxmlformats.org/officeDocument/2006/relationships/slide" Target="slides/slide93.xml"/><Relationship Id="rId98" Type="http://schemas.openxmlformats.org/officeDocument/2006/relationships/slide" Target="slides/slide94.xml"/><Relationship Id="rId99" Type="http://schemas.openxmlformats.org/officeDocument/2006/relationships/slide" Target="slides/slide95.xml"/><Relationship Id="rId120" Type="http://schemas.openxmlformats.org/officeDocument/2006/relationships/slide" Target="slides/slide116.xml"/><Relationship Id="rId121" Type="http://schemas.openxmlformats.org/officeDocument/2006/relationships/slide" Target="slides/slide117.xml"/><Relationship Id="rId122" Type="http://schemas.openxmlformats.org/officeDocument/2006/relationships/slide" Target="slides/slide118.xml"/><Relationship Id="rId123" Type="http://schemas.openxmlformats.org/officeDocument/2006/relationships/slide" Target="slides/slide119.xml"/><Relationship Id="rId124" Type="http://schemas.openxmlformats.org/officeDocument/2006/relationships/slide" Target="slides/slide120.xml"/><Relationship Id="rId125" Type="http://schemas.openxmlformats.org/officeDocument/2006/relationships/slide" Target="slides/slide121.xml"/><Relationship Id="rId126" Type="http://schemas.openxmlformats.org/officeDocument/2006/relationships/slide" Target="slides/slide122.xml"/><Relationship Id="rId127" Type="http://schemas.openxmlformats.org/officeDocument/2006/relationships/slide" Target="slides/slide123.xml"/><Relationship Id="rId128" Type="http://schemas.openxmlformats.org/officeDocument/2006/relationships/slide" Target="slides/slide124.xml"/><Relationship Id="rId129" Type="http://schemas.openxmlformats.org/officeDocument/2006/relationships/slide" Target="slides/slide125.xml"/><Relationship Id="rId160" Type="http://schemas.openxmlformats.org/officeDocument/2006/relationships/commentAuthors" Target="commentAuthors.xml"/><Relationship Id="rId161" Type="http://schemas.openxmlformats.org/officeDocument/2006/relationships/presProps" Target="presProps.xml"/><Relationship Id="rId162" Type="http://schemas.openxmlformats.org/officeDocument/2006/relationships/viewProps" Target="viewProp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63" Type="http://schemas.openxmlformats.org/officeDocument/2006/relationships/theme" Target="theme/theme1.xml"/><Relationship Id="rId164" Type="http://schemas.openxmlformats.org/officeDocument/2006/relationships/tableStyles" Target="tableStyles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130" Type="http://schemas.openxmlformats.org/officeDocument/2006/relationships/slide" Target="slides/slide126.xml"/><Relationship Id="rId131" Type="http://schemas.openxmlformats.org/officeDocument/2006/relationships/slide" Target="slides/slide127.xml"/><Relationship Id="rId132" Type="http://schemas.openxmlformats.org/officeDocument/2006/relationships/slide" Target="slides/slide128.xml"/><Relationship Id="rId133" Type="http://schemas.openxmlformats.org/officeDocument/2006/relationships/slide" Target="slides/slide129.xml"/><Relationship Id="rId134" Type="http://schemas.openxmlformats.org/officeDocument/2006/relationships/slide" Target="slides/slide130.xml"/><Relationship Id="rId135" Type="http://schemas.openxmlformats.org/officeDocument/2006/relationships/slide" Target="slides/slide131.xml"/><Relationship Id="rId136" Type="http://schemas.openxmlformats.org/officeDocument/2006/relationships/slide" Target="slides/slide132.xml"/><Relationship Id="rId137" Type="http://schemas.openxmlformats.org/officeDocument/2006/relationships/slide" Target="slides/slide133.xml"/><Relationship Id="rId138" Type="http://schemas.openxmlformats.org/officeDocument/2006/relationships/slide" Target="slides/slide134.xml"/><Relationship Id="rId139" Type="http://schemas.openxmlformats.org/officeDocument/2006/relationships/slide" Target="slides/slide13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100" Type="http://schemas.openxmlformats.org/officeDocument/2006/relationships/slide" Target="slides/slide96.xml"/><Relationship Id="rId101" Type="http://schemas.openxmlformats.org/officeDocument/2006/relationships/slide" Target="slides/slide97.xml"/><Relationship Id="rId102" Type="http://schemas.openxmlformats.org/officeDocument/2006/relationships/slide" Target="slides/slide98.xml"/><Relationship Id="rId103" Type="http://schemas.openxmlformats.org/officeDocument/2006/relationships/slide" Target="slides/slide99.xml"/><Relationship Id="rId104" Type="http://schemas.openxmlformats.org/officeDocument/2006/relationships/slide" Target="slides/slide100.xml"/><Relationship Id="rId105" Type="http://schemas.openxmlformats.org/officeDocument/2006/relationships/slide" Target="slides/slide101.xml"/><Relationship Id="rId106" Type="http://schemas.openxmlformats.org/officeDocument/2006/relationships/slide" Target="slides/slide102.xml"/><Relationship Id="rId107" Type="http://schemas.openxmlformats.org/officeDocument/2006/relationships/slide" Target="slides/slide103.xml"/><Relationship Id="rId108" Type="http://schemas.openxmlformats.org/officeDocument/2006/relationships/slide" Target="slides/slide104.xml"/><Relationship Id="rId109" Type="http://schemas.openxmlformats.org/officeDocument/2006/relationships/slide" Target="slides/slide10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40" Type="http://schemas.openxmlformats.org/officeDocument/2006/relationships/slide" Target="slides/slide136.xml"/><Relationship Id="rId141" Type="http://schemas.openxmlformats.org/officeDocument/2006/relationships/slide" Target="slides/slide1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6333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fld id="{4FEBF33E-D9A7-42CC-B598-9AD8356CBB5A}" type="datetimeFigureOut">
              <a:rPr lang="en-US" smtClean="0"/>
              <a:pPr/>
              <a:t>10/19/16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6333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4CEAAB5D-0CC4-45A8-B4B6-0B8B738A4E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2716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200" units="cm"/>
        </inkml:traceFormat>
        <inkml:channelProperties>
          <inkml:channelProperty channel="X" name="resolution" value="65" units="1/cm"/>
          <inkml:channelProperty channel="Y" name="resolution" value="40" units="1/cm"/>
        </inkml:channelProperties>
      </inkml:inkSource>
      <inkml:timestamp xml:id="ts0" timeString="2009-06-30T16:04:11.231"/>
    </inkml:context>
    <inkml:brush xml:id="br0">
      <inkml:brushProperty name="width" value="0.09701" units="cm"/>
      <inkml:brushProperty name="height" value="0.09701" units="cm"/>
      <inkml:brushProperty name="color" value="#808080"/>
      <inkml:brushProperty name="fitToCurve" value="1"/>
    </inkml:brush>
  </inkml:definitions>
  <inkml:trace contextRef="#ctx0" brushRef="#br0">0-1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200" units="cm"/>
        </inkml:traceFormat>
        <inkml:channelProperties>
          <inkml:channelProperty channel="X" name="resolution" value="65" units="1/cm"/>
          <inkml:channelProperty channel="Y" name="resolution" value="40" units="1/cm"/>
        </inkml:channelProperties>
      </inkml:inkSource>
      <inkml:timestamp xml:id="ts0" timeString="2009-06-30T16:09:30.705"/>
    </inkml:context>
    <inkml:brush xml:id="br0">
      <inkml:brushProperty name="width" value="0.09701" units="cm"/>
      <inkml:brushProperty name="height" value="0.09701" units="cm"/>
      <inkml:brushProperty name="color" value="#808080"/>
      <inkml:brushProperty name="fitToCurve" value="1"/>
    </inkml:brush>
  </inkml:definitions>
  <inkml:trace contextRef="#ctx0" brushRef="#br0">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200" units="cm"/>
        </inkml:traceFormat>
        <inkml:channelProperties>
          <inkml:channelProperty channel="X" name="resolution" value="65" units="1/cm"/>
          <inkml:channelProperty channel="Y" name="resolution" value="40" units="1/cm"/>
        </inkml:channelProperties>
      </inkml:inkSource>
      <inkml:timestamp xml:id="ts0" timeString="2009-06-30T16:06:58.124"/>
    </inkml:context>
    <inkml:brush xml:id="br0">
      <inkml:brushProperty name="width" value="0.09701" units="cm"/>
      <inkml:brushProperty name="height" value="0.09701" units="cm"/>
      <inkml:brushProperty name="color" value="#808080"/>
      <inkml:brushProperty name="fitToCurve" value="1"/>
    </inkml:brush>
  </inkml:definitions>
  <inkml:trace contextRef="#ctx0" brushRef="#br0">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200" units="cm"/>
        </inkml:traceFormat>
        <inkml:channelProperties>
          <inkml:channelProperty channel="X" name="resolution" value="65" units="1/cm"/>
          <inkml:channelProperty channel="Y" name="resolution" value="40" units="1/cm"/>
        </inkml:channelProperties>
      </inkml:inkSource>
      <inkml:timestamp xml:id="ts0" timeString="2009-06-30T16:08:20.407"/>
    </inkml:context>
    <inkml:brush xml:id="br0">
      <inkml:brushProperty name="width" value="0.09701" units="cm"/>
      <inkml:brushProperty name="height" value="0.09701" units="cm"/>
      <inkml:brushProperty name="color" value="#808080"/>
      <inkml:brushProperty name="fitToCurve" value="1"/>
    </inkml:brush>
  </inkml:definitions>
  <inkml:trace contextRef="#ctx0" brushRef="#br0">96 0</inkml:trace>
  <inkml:trace contextRef="#ctx0" brushRef="#br0" timeOffset="485">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200" units="cm"/>
        </inkml:traceFormat>
        <inkml:channelProperties>
          <inkml:channelProperty channel="X" name="resolution" value="65" units="1/cm"/>
          <inkml:channelProperty channel="Y" name="resolution" value="40" units="1/cm"/>
        </inkml:channelProperties>
      </inkml:inkSource>
      <inkml:timestamp xml:id="ts0" timeString="2009-06-30T16:07:38.530"/>
    </inkml:context>
    <inkml:brush xml:id="br0">
      <inkml:brushProperty name="width" value="0.09701" units="cm"/>
      <inkml:brushProperty name="height" value="0.09701" units="cm"/>
      <inkml:brushProperty name="color" value="#808080"/>
      <inkml:brushProperty name="fitToCurve" value="1"/>
    </inkml:brush>
  </inkml:definitions>
  <inkml:trace contextRef="#ctx0" brushRef="#br0">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200" units="cm"/>
        </inkml:traceFormat>
        <inkml:channelProperties>
          <inkml:channelProperty channel="X" name="resolution" value="65" units="1/cm"/>
          <inkml:channelProperty channel="Y" name="resolution" value="40" units="1/cm"/>
        </inkml:channelProperties>
      </inkml:inkSource>
      <inkml:timestamp xml:id="ts0" timeString="2009-06-30T16:07:37.953"/>
    </inkml:context>
    <inkml:brush xml:id="br0">
      <inkml:brushProperty name="width" value="0.09701" units="cm"/>
      <inkml:brushProperty name="height" value="0.09701" units="cm"/>
      <inkml:brushProperty name="color" value="#808080"/>
      <inkml:brushProperty name="fitToCurve" value="1"/>
    </inkml:brush>
  </inkml:definitions>
  <inkml:trace contextRef="#ctx0" brushRef="#br0">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200" units="cm"/>
        </inkml:traceFormat>
        <inkml:channelProperties>
          <inkml:channelProperty channel="X" name="resolution" value="65" units="1/cm"/>
          <inkml:channelProperty channel="Y" name="resolution" value="40" units="1/cm"/>
        </inkml:channelProperties>
      </inkml:inkSource>
      <inkml:timestamp xml:id="ts0" timeString="2009-06-30T16:07:52.891"/>
    </inkml:context>
    <inkml:brush xml:id="br0">
      <inkml:brushProperty name="width" value="0.09701" units="cm"/>
      <inkml:brushProperty name="height" value="0.09701" units="cm"/>
      <inkml:brushProperty name="color" value="#808080"/>
      <inkml:brushProperty name="fitToCurve" value="1"/>
    </inkml:brush>
  </inkml:definitions>
  <inkml:trace contextRef="#ctx0" brushRef="#br0">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200" units="cm"/>
        </inkml:traceFormat>
        <inkml:channelProperties>
          <inkml:channelProperty channel="X" name="resolution" value="65" units="1/cm"/>
          <inkml:channelProperty channel="Y" name="resolution" value="40" units="1/cm"/>
        </inkml:channelProperties>
      </inkml:inkSource>
      <inkml:timestamp xml:id="ts0" timeString="2009-06-30T16:07:56.328"/>
    </inkml:context>
    <inkml:brush xml:id="br0">
      <inkml:brushProperty name="width" value="0.09701" units="cm"/>
      <inkml:brushProperty name="height" value="0.09701" units="cm"/>
      <inkml:brushProperty name="color" value="#808080"/>
      <inkml:brushProperty name="fitToCurve" value="1"/>
    </inkml:brush>
  </inkml:definitions>
  <inkml:trace contextRef="#ctx0" brushRef="#br0">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200" units="cm"/>
        </inkml:traceFormat>
        <inkml:channelProperties>
          <inkml:channelProperty channel="X" name="resolution" value="65" units="1/cm"/>
          <inkml:channelProperty channel="Y" name="resolution" value="40" units="1/cm"/>
        </inkml:channelProperties>
      </inkml:inkSource>
      <inkml:timestamp xml:id="ts0" timeString="2009-06-30T16:07:54.078"/>
    </inkml:context>
    <inkml:brush xml:id="br0">
      <inkml:brushProperty name="width" value="0.09701" units="cm"/>
      <inkml:brushProperty name="height" value="0.09701" units="cm"/>
      <inkml:brushProperty name="color" value="#808080"/>
      <inkml:brushProperty name="fitToCurve" value="1"/>
    </inkml:brush>
  </inkml:definitions>
  <inkml:trace contextRef="#ctx0" brushRef="#br0">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200" units="cm"/>
        </inkml:traceFormat>
        <inkml:channelProperties>
          <inkml:channelProperty channel="X" name="resolution" value="65" units="1/cm"/>
          <inkml:channelProperty channel="Y" name="resolution" value="40" units="1/cm"/>
        </inkml:channelProperties>
      </inkml:inkSource>
      <inkml:timestamp xml:id="ts0" timeString="2009-06-30T16:07:54.546"/>
    </inkml:context>
    <inkml:brush xml:id="br0">
      <inkml:brushProperty name="width" value="0.09701" units="cm"/>
      <inkml:brushProperty name="height" value="0.09701" units="cm"/>
      <inkml:brushProperty name="color" value="#808080"/>
      <inkml:brushProperty name="fitToCurve" value="1"/>
    </inkml:brush>
  </inkml:definitions>
  <inkml:trace contextRef="#ctx0" brushRef="#br0">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333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fld id="{C3B58700-9FA2-48CE-AC88-D71D45EB490A}" type="datetimeFigureOut">
              <a:rPr lang="en-US" smtClean="0"/>
              <a:pPr/>
              <a:t>10/19/16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1375" cy="3489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87" tIns="46644" rIns="93287" bIns="4664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993" y="4420315"/>
            <a:ext cx="5615940" cy="4187666"/>
          </a:xfrm>
          <a:prstGeom prst="rect">
            <a:avLst/>
          </a:prstGeom>
        </p:spPr>
        <p:txBody>
          <a:bodyPr vert="horz" lIns="93287" tIns="46644" rIns="93287" bIns="4664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333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FE9BC4E5-2BC1-4F43-85DD-A1B8F74CB7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0042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57958" indent="-291522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6089" indent="-23321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2524" indent="-23321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8959" indent="-23321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5395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31830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8266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4701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730AB0D-A5EF-BA40-AE5D-955C97C39597}" type="slidenum">
              <a:rPr lang="en-US"/>
              <a:pPr eaLnBrk="1" hangingPunct="1"/>
              <a:t>100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57958" indent="-291522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6089" indent="-23321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2524" indent="-23321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8959" indent="-23321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5395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31830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8266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4701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5EC06D1-65FC-8544-98A7-52ADCE2B39B9}" type="slidenum">
              <a:rPr lang="en-US"/>
              <a:pPr eaLnBrk="1" hangingPunct="1"/>
              <a:t>101</a:t>
            </a:fld>
            <a:endParaRPr lang="en-US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57958" indent="-291522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6089" indent="-23321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2524" indent="-23321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8959" indent="-23321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5395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31830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8266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4701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AAF38CE-3C03-EC4C-8705-0526687285D1}" type="slidenum">
              <a:rPr lang="en-US"/>
              <a:pPr eaLnBrk="1" hangingPunct="1"/>
              <a:t>102</a:t>
            </a:fld>
            <a:endParaRPr lang="en-US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57958" indent="-291522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6089" indent="-23321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2524" indent="-23321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8959" indent="-23321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5395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31830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8266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4701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6A49FA2-BC69-5C44-8167-2BB15F7174E1}" type="slidenum">
              <a:rPr lang="en-US"/>
              <a:pPr eaLnBrk="1" hangingPunct="1"/>
              <a:t>104</a:t>
            </a:fld>
            <a:endParaRPr lang="en-US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57958" indent="-291522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6089" indent="-23321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2524" indent="-23321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8959" indent="-23321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5395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31830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8266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4701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0C44BC5-4359-4349-8C8A-9AA0E5F63F70}" type="slidenum">
              <a:rPr lang="en-US"/>
              <a:pPr eaLnBrk="1" hangingPunct="1"/>
              <a:t>105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57958" indent="-291522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6089" indent="-23321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2524" indent="-23321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8959" indent="-23321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5395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31830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8266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4701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919B7E2-7357-2C40-B92E-934DA4EC61AC}" type="slidenum">
              <a:rPr lang="en-US"/>
              <a:pPr eaLnBrk="1" hangingPunct="1"/>
              <a:t>106</a:t>
            </a:fld>
            <a:endParaRPr 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57958" indent="-291522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6089" indent="-23321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2524" indent="-23321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8959" indent="-23321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5395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31830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8266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4701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334C6DD-BD26-F548-9C78-09242A192C8C}" type="slidenum">
              <a:rPr lang="en-US"/>
              <a:pPr eaLnBrk="1" hangingPunct="1"/>
              <a:t>107</a:t>
            </a:fld>
            <a:endParaRPr lang="en-US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112</a:t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57958" indent="-291522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6089" indent="-23321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2524" indent="-23321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8959" indent="-23321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5395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31830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8266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4701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598940D-3659-7A4E-B782-D0DA6A8546E9}" type="slidenum">
              <a:rPr lang="en-US"/>
              <a:pPr eaLnBrk="1" hangingPunct="1"/>
              <a:t>113</a:t>
            </a:fld>
            <a:endParaRPr lang="en-US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57958" indent="-291522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6089" indent="-23321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2524" indent="-23321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8959" indent="-23321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5395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31830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8266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4701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198894F-AF7E-974E-87BE-590C38140D5C}" type="slidenum">
              <a:rPr lang="en-US"/>
              <a:pPr eaLnBrk="1" hangingPunct="1"/>
              <a:t>114</a:t>
            </a:fld>
            <a:endParaRPr 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7958" indent="-291522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6089" indent="-23321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2524" indent="-23321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8959" indent="-23321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5395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31830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8266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4701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E9C278D-1A15-3742-9C01-597CDA09313C}" type="slidenum">
              <a:rPr lang="en-US"/>
              <a:pPr eaLnBrk="1" hangingPunct="1"/>
              <a:t>14</a:t>
            </a:fld>
            <a:endParaRPr lang="en-US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</a:rPr>
              <a:t>Model your own system at the end of the class.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0"/>
              </a:rPr>
              <a:t>	Adding regulators to manage the system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0"/>
              </a:rPr>
              <a:t>	What are the benefits of doing this.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0"/>
              </a:rPr>
              <a:t>	Different type of control schemes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0"/>
              </a:rPr>
              <a:t>	What are the effects of smart meter (price on demand meter), how much does the utitily has to bear.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0"/>
              </a:rPr>
              <a:t>	benefits to customer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0"/>
              </a:rPr>
              <a:t>	profits are less to utility at peak times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0"/>
              </a:rPr>
              <a:t>	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57958" indent="-291522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6089" indent="-23321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2524" indent="-23321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8959" indent="-23321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5395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31830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8266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4701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8EE6DFD-0412-3C42-97AC-5E946F45F7FF}" type="slidenum">
              <a:rPr lang="en-US"/>
              <a:pPr eaLnBrk="1" hangingPunct="1"/>
              <a:t>115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57958" indent="-291522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6089" indent="-23321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2524" indent="-23321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8959" indent="-23321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5395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31830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8266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4701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77DB2A1-58D1-D842-A3F0-33E11331BBD4}" type="slidenum">
              <a:rPr lang="en-US"/>
              <a:pPr eaLnBrk="1" hangingPunct="1"/>
              <a:t>116</a:t>
            </a:fld>
            <a:endParaRPr lang="en-US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57958" indent="-291522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6089" indent="-23321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2524" indent="-23321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8959" indent="-23321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5395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31830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8266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4701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BFD3A3F-7BAA-B049-92F4-A04252FFB045}" type="slidenum">
              <a:rPr lang="en-US"/>
              <a:pPr eaLnBrk="1" hangingPunct="1"/>
              <a:t>117</a:t>
            </a:fld>
            <a:endParaRPr lang="en-US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119</a:t>
            </a:fld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57958" indent="-291522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6089" indent="-23321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2524" indent="-23321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8959" indent="-23321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5395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31830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8266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4701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DD8EF33-7535-E346-8348-C7162D67E01D}" type="slidenum">
              <a:rPr lang="en-US"/>
              <a:pPr eaLnBrk="1" hangingPunct="1"/>
              <a:t>121</a:t>
            </a:fld>
            <a:endParaRPr lang="en-US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57958" indent="-291522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6089" indent="-23321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2524" indent="-23321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8959" indent="-23321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5395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31830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8266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4701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01DC93B-6606-1442-8C03-54E4B645C8FC}" type="slidenum">
              <a:rPr lang="en-US"/>
              <a:pPr eaLnBrk="1" hangingPunct="1"/>
              <a:t>122</a:t>
            </a:fld>
            <a:endParaRPr lang="en-US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7958" indent="-291522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6089" indent="-23321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2524" indent="-23321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8959" indent="-23321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5395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31830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8266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4701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A6ADDD4-D113-FA4C-96F7-DA285F2944E2}" type="slidenum">
              <a:rPr lang="en-US"/>
              <a:pPr eaLnBrk="1" hangingPunct="1"/>
              <a:t>17</a:t>
            </a:fld>
            <a:endParaRPr lang="en-US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</a:rPr>
              <a:t>Real examples.  Explain to me more about this.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31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57958" indent="-291522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6089" indent="-23321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2524" indent="-23321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8959" indent="-23321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5395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31830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8266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4701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C0162CA-E58A-2349-A4FF-F321B74CA2A7}" type="slidenum">
              <a:rPr lang="en-US"/>
              <a:pPr eaLnBrk="1" hangingPunct="1"/>
              <a:t>36</a:t>
            </a:fld>
            <a:endParaRPr lang="en-US"/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/>
              <a:t>What is the purpose of this slide?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57958" indent="-291522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6089" indent="-23321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2524" indent="-23321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8959" indent="-23321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5395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31830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8266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4701" indent="-23321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C0162CA-E58A-2349-A4FF-F321B74CA2A7}" type="slidenum">
              <a:rPr lang="en-US"/>
              <a:pPr eaLnBrk="1" hangingPunct="1"/>
              <a:t>37</a:t>
            </a:fld>
            <a:endParaRPr lang="en-US"/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/>
              <a:t>What is the purpose of this slide?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48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66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99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434" y="6196867"/>
            <a:ext cx="2275566" cy="6611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0195"/>
            <a:ext cx="1973584" cy="7178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7213" y="536575"/>
            <a:ext cx="8008937" cy="2246313"/>
          </a:xfrm>
        </p:spPr>
        <p:txBody>
          <a:bodyPr anchor="b" anchorCtr="0">
            <a:noAutofit/>
          </a:bodyPr>
          <a:lstStyle>
            <a:lvl1pPr>
              <a:defRPr sz="43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7213" y="3646170"/>
            <a:ext cx="7989887" cy="2187702"/>
          </a:xfrm>
        </p:spPr>
        <p:txBody>
          <a:bodyPr>
            <a:noAutofit/>
          </a:bodyPr>
          <a:lstStyle>
            <a:lvl1pPr marL="0" indent="0" algn="l">
              <a:lnSpc>
                <a:spcPct val="110000"/>
              </a:lnSpc>
              <a:buNone/>
              <a:defRPr sz="16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CA" dirty="0" smtClean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557213" y="2755011"/>
            <a:ext cx="8008937" cy="63588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42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CA" dirty="0" smtClean="0"/>
              <a:t>Click to edit Master subtitle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500"/>
            <a:ext cx="9158400" cy="68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51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DOEblk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76200"/>
            <a:ext cx="625475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 descr="PNNLlogo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52400"/>
            <a:ext cx="974725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gridlabd-logo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7432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2211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FDA6B9-745C-DD4B-B3C6-212D148A0B4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145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2527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" y="934933"/>
            <a:ext cx="8685251" cy="20269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" y="1243584"/>
            <a:ext cx="8108950" cy="5065522"/>
          </a:xfrm>
        </p:spPr>
        <p:txBody>
          <a:bodyPr/>
          <a:lstStyle>
            <a:lvl1pPr>
              <a:buClr>
                <a:srgbClr val="981E32"/>
              </a:buClr>
              <a:defRPr/>
            </a:lvl1pPr>
            <a:lvl2pPr>
              <a:buClr>
                <a:srgbClr val="981E32"/>
              </a:buClr>
              <a:buSzPct val="120000"/>
              <a:defRPr/>
            </a:lvl2pPr>
            <a:lvl3pPr>
              <a:buClr>
                <a:srgbClr val="981E32"/>
              </a:buClr>
              <a:buSzPct val="120000"/>
              <a:defRPr b="0"/>
            </a:lvl3pPr>
            <a:lvl4pPr>
              <a:buClr>
                <a:srgbClr val="981E32"/>
              </a:buClr>
              <a:buSzPct val="120000"/>
              <a:defRPr/>
            </a:lvl4pPr>
            <a:lvl5pPr>
              <a:buClr>
                <a:srgbClr val="981E32"/>
              </a:buClr>
              <a:buSzPct val="120000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2527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" y="934933"/>
            <a:ext cx="8685251" cy="20269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" y="1243584"/>
            <a:ext cx="3886200" cy="5065522"/>
          </a:xfrm>
        </p:spPr>
        <p:txBody>
          <a:bodyPr/>
          <a:lstStyle>
            <a:lvl1pPr>
              <a:buClr>
                <a:srgbClr val="981E32"/>
              </a:buClr>
              <a:defRPr/>
            </a:lvl1pPr>
            <a:lvl2pPr>
              <a:buClr>
                <a:srgbClr val="981E32"/>
              </a:buClr>
              <a:buSzPct val="120000"/>
              <a:defRPr/>
            </a:lvl2pPr>
            <a:lvl3pPr>
              <a:buClr>
                <a:srgbClr val="981E32"/>
              </a:buClr>
              <a:buSzPct val="120000"/>
              <a:defRPr/>
            </a:lvl3pPr>
            <a:lvl4pPr>
              <a:buClr>
                <a:srgbClr val="981E32"/>
              </a:buClr>
              <a:buSzPct val="120000"/>
              <a:defRPr/>
            </a:lvl4pPr>
            <a:lvl5pPr>
              <a:buClr>
                <a:srgbClr val="981E32"/>
              </a:buClr>
              <a:buSzPct val="120000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11" name="Content Placeholder 15"/>
          <p:cNvSpPr>
            <a:spLocks noGrp="1"/>
          </p:cNvSpPr>
          <p:nvPr>
            <p:ph sz="quarter" idx="15"/>
          </p:nvPr>
        </p:nvSpPr>
        <p:spPr>
          <a:xfrm>
            <a:off x="4648200" y="1252729"/>
            <a:ext cx="3886200" cy="5065522"/>
          </a:xfrm>
        </p:spPr>
        <p:txBody>
          <a:bodyPr/>
          <a:lstStyle>
            <a:lvl1pPr>
              <a:buClr>
                <a:srgbClr val="981E32"/>
              </a:buClr>
              <a:defRPr/>
            </a:lvl1pPr>
            <a:lvl2pPr>
              <a:buClr>
                <a:srgbClr val="981E32"/>
              </a:buClr>
              <a:buSzPct val="120000"/>
              <a:defRPr/>
            </a:lvl2pPr>
            <a:lvl3pPr>
              <a:buClr>
                <a:srgbClr val="981E32"/>
              </a:buClr>
              <a:buSzPct val="120000"/>
              <a:defRPr/>
            </a:lvl3pPr>
            <a:lvl4pPr>
              <a:buClr>
                <a:srgbClr val="981E32"/>
              </a:buClr>
              <a:buSzPct val="120000"/>
              <a:defRPr/>
            </a:lvl4pPr>
            <a:lvl5pPr>
              <a:buClr>
                <a:srgbClr val="981E32"/>
              </a:buClr>
              <a:buSzPct val="120000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2527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" y="934933"/>
            <a:ext cx="8685251" cy="20269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3646488" y="1252728"/>
            <a:ext cx="2442340" cy="2481072"/>
          </a:xfr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CA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3646488" y="3886200"/>
            <a:ext cx="2442340" cy="2432050"/>
          </a:xfr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CA" dirty="0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6242954" y="1243584"/>
            <a:ext cx="2442340" cy="5065522"/>
          </a:xfr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457200" y="1243584"/>
            <a:ext cx="3013075" cy="5065522"/>
          </a:xfrm>
        </p:spPr>
        <p:txBody>
          <a:bodyPr/>
          <a:lstStyle>
            <a:lvl2pPr>
              <a:buSzPct val="120000"/>
              <a:defRPr/>
            </a:lvl2pPr>
            <a:lvl3pPr>
              <a:buSzPct val="120000"/>
              <a:defRPr/>
            </a:lvl3pPr>
            <a:lvl4pPr>
              <a:buSzPct val="120000"/>
              <a:defRPr/>
            </a:lvl4pPr>
            <a:lvl5pPr>
              <a:buSzPct val="120000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69646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Chart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2527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" y="934933"/>
            <a:ext cx="8685251" cy="20269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5"/>
          </p:nvPr>
        </p:nvSpPr>
        <p:spPr>
          <a:xfrm>
            <a:off x="6007100" y="1243584"/>
            <a:ext cx="2667000" cy="5065522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xfrm>
            <a:off x="457200" y="1243584"/>
            <a:ext cx="5484812" cy="5065522"/>
          </a:xfrm>
        </p:spPr>
        <p:txBody>
          <a:bodyPr/>
          <a:lstStyle>
            <a:lvl2pPr>
              <a:buSzPct val="120000"/>
              <a:defRPr/>
            </a:lvl2pPr>
            <a:lvl3pPr>
              <a:buSzPct val="120000"/>
              <a:defRPr/>
            </a:lvl3pPr>
            <a:lvl4pPr>
              <a:buSzPct val="120000"/>
              <a:defRPr/>
            </a:lvl4pPr>
            <a:lvl5pPr>
              <a:buSzPct val="120000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95472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 lIns="432000"/>
          <a:lstStyle>
            <a:lvl1pPr>
              <a:defRPr b="1" baseline="0">
                <a:solidFill>
                  <a:srgbClr val="FF0000"/>
                </a:solidFill>
              </a:defRPr>
            </a:lvl1pPr>
          </a:lstStyle>
          <a:p>
            <a:r>
              <a:rPr lang="en-CA" dirty="0" smtClean="0"/>
              <a:t/>
            </a:r>
            <a:br>
              <a:rPr lang="en-CA" dirty="0" smtClean="0"/>
            </a:br>
            <a:r>
              <a:rPr lang="en-CA" dirty="0" smtClean="0"/>
              <a:t/>
            </a:r>
            <a:br>
              <a:rPr lang="en-CA" dirty="0" smtClean="0"/>
            </a:br>
            <a:r>
              <a:rPr lang="en-CA" dirty="0" smtClean="0"/>
              <a:t/>
            </a:r>
            <a:br>
              <a:rPr lang="en-CA" dirty="0" smtClean="0"/>
            </a:br>
            <a:r>
              <a:rPr lang="en-CA" dirty="0" smtClean="0"/>
              <a:t/>
            </a:r>
            <a:br>
              <a:rPr lang="en-CA" dirty="0" smtClean="0"/>
            </a:br>
            <a:r>
              <a:rPr lang="en-CA" dirty="0" smtClean="0"/>
              <a:t/>
            </a:r>
            <a:br>
              <a:rPr lang="en-CA" dirty="0" smtClean="0"/>
            </a:br>
            <a:r>
              <a:rPr lang="en-CA" dirty="0" smtClean="0"/>
              <a:t/>
            </a:r>
            <a:br>
              <a:rPr lang="en-CA" dirty="0" smtClean="0"/>
            </a:br>
            <a:r>
              <a:rPr lang="en-CA" dirty="0" smtClean="0"/>
              <a:t>***INSTRUCTIONS ON HOW TO APPLY IMAGE MASKING TO SLIDE LAYOUT***</a:t>
            </a:r>
            <a:br>
              <a:rPr lang="en-CA" dirty="0" smtClean="0"/>
            </a:br>
            <a:r>
              <a:rPr lang="en-CA" dirty="0" smtClean="0"/>
              <a:t>STEP 1: Click icon to insert image</a:t>
            </a:r>
            <a:br>
              <a:rPr lang="en-CA" dirty="0" smtClean="0"/>
            </a:br>
            <a:r>
              <a:rPr lang="en-CA" dirty="0" smtClean="0"/>
              <a:t>STEP 2: Once image is inserted, right-click image, and choose ‘Send to Back’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76916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gridlabd-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7432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DOEbl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76200"/>
            <a:ext cx="625475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PNNL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52400"/>
            <a:ext cx="974725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6DE6AF-089E-2940-A9C4-C3A0196BE26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090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A69332-2E29-6E46-9F98-9B85CE5AFF2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11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8080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63006E-88E7-2C4B-A8D9-4C4CC9DD2B6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336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1822" y="129091"/>
            <a:ext cx="8103570" cy="75303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43584"/>
            <a:ext cx="8109919" cy="5029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66150" y="6318251"/>
            <a:ext cx="318932" cy="539750"/>
          </a:xfrm>
          <a:prstGeom prst="rect">
            <a:avLst/>
          </a:prstGeom>
        </p:spPr>
        <p:txBody>
          <a:bodyPr vert="horz" lIns="72000" tIns="57600" rIns="72000" bIns="45720" rtlCol="0" anchor="ctr"/>
          <a:lstStyle>
            <a:lvl1pPr algn="l">
              <a:defRPr sz="11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3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0" r:id="rId2"/>
    <p:sldLayoutId id="2147483674" r:id="rId3"/>
    <p:sldLayoutId id="2147483671" r:id="rId4"/>
    <p:sldLayoutId id="2147483672" r:id="rId5"/>
    <p:sldLayoutId id="2147483673" r:id="rId6"/>
    <p:sldLayoutId id="2147483675" r:id="rId7"/>
    <p:sldLayoutId id="2147483676" r:id="rId8"/>
    <p:sldLayoutId id="2147483678" r:id="rId9"/>
    <p:sldLayoutId id="2147483679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bg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300"/>
        </a:spcAft>
        <a:buClr>
          <a:schemeClr val="tx1"/>
        </a:buClr>
        <a:buFont typeface="Arial" pitchFamily="34" charset="0"/>
        <a:buNone/>
        <a:defRPr sz="2400" b="1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23838" algn="l" defTabSz="914400" rtl="0" eaLnBrk="1" latinLnBrk="0" hangingPunct="1">
        <a:lnSpc>
          <a:spcPct val="120000"/>
        </a:lnSpc>
        <a:spcBef>
          <a:spcPts val="0"/>
        </a:spcBef>
        <a:spcAft>
          <a:spcPts val="0"/>
        </a:spcAft>
        <a:buClr>
          <a:schemeClr val="bg2"/>
        </a:buClr>
        <a:buSzPct val="120000"/>
        <a:buFont typeface="Arial" pitchFamily="34" charset="0"/>
        <a:buChar char="•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690563" indent="-233363" algn="l" defTabSz="914400" rtl="0" eaLnBrk="1" latinLnBrk="0" hangingPunct="1">
        <a:lnSpc>
          <a:spcPct val="120000"/>
        </a:lnSpc>
        <a:spcBef>
          <a:spcPts val="0"/>
        </a:spcBef>
        <a:buClr>
          <a:schemeClr val="bg2"/>
        </a:buClr>
        <a:buSzPct val="120000"/>
        <a:buFont typeface="Arial" pitchFamily="34" charset="0"/>
        <a:buChar char="-"/>
        <a:defRPr sz="2000" b="0" i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14400" indent="-223838" algn="l" defTabSz="914400" rtl="0" eaLnBrk="1" latinLnBrk="0" hangingPunct="1">
        <a:lnSpc>
          <a:spcPct val="120000"/>
        </a:lnSpc>
        <a:spcBef>
          <a:spcPts val="0"/>
        </a:spcBef>
        <a:buClr>
          <a:schemeClr val="bg2"/>
        </a:buClr>
        <a:buSzPct val="120000"/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147763" indent="-233363" algn="l" defTabSz="914400" rtl="0" eaLnBrk="1" latinLnBrk="0" hangingPunct="1">
        <a:lnSpc>
          <a:spcPct val="120000"/>
        </a:lnSpc>
        <a:spcBef>
          <a:spcPts val="0"/>
        </a:spcBef>
        <a:buClr>
          <a:schemeClr val="bg2"/>
        </a:buClr>
        <a:buSzPct val="120000"/>
        <a:buFont typeface="Arial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dchassin@stanford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6267/raw/variable-name" TargetMode="External"/><Relationship Id="rId3" Type="http://schemas.openxmlformats.org/officeDocument/2006/relationships/hyperlink" Target="http://localhost:6267/protocol/variable-name=value" TargetMode="Externa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6267/raw/variable-name" TargetMode="External"/><Relationship Id="rId3" Type="http://schemas.openxmlformats.org/officeDocument/2006/relationships/hyperlink" Target="http://hostname:port/protocol/object/property=value" TargetMode="Externa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6267/raw/variable-name" TargetMode="Externa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hub.com/dchassin/ieee123" TargetMode="Externa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github.com/dchassin/tutorial/Short-courses/UCB_2016-10-21.pptx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.xml"/><Relationship Id="rId3" Type="http://schemas.openxmlformats.org/officeDocument/2006/relationships/customXml" Target="../ink/ink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4" Type="http://schemas.openxmlformats.org/officeDocument/2006/relationships/customXml" Target="../ink/ink4.xml"/><Relationship Id="rId5" Type="http://schemas.openxmlformats.org/officeDocument/2006/relationships/customXml" Target="../ink/ink5.xml"/><Relationship Id="rId6" Type="http://schemas.openxmlformats.org/officeDocument/2006/relationships/customXml" Target="../ink/ink6.xml"/><Relationship Id="rId7" Type="http://schemas.openxmlformats.org/officeDocument/2006/relationships/customXml" Target="../ink/ink7.xml"/><Relationship Id="rId8" Type="http://schemas.openxmlformats.org/officeDocument/2006/relationships/customXml" Target="../ink/ink8.xml"/><Relationship Id="rId9" Type="http://schemas.openxmlformats.org/officeDocument/2006/relationships/customXml" Target="../ink/ink9.xml"/><Relationship Id="rId10" Type="http://schemas.openxmlformats.org/officeDocument/2006/relationships/customXml" Target="../ink/ink10.xml"/><Relationship Id="rId11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png"/><Relationship Id="rId3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Relationship Id="rId3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png"/><Relationship Id="rId3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57213" y="1066800"/>
            <a:ext cx="8358187" cy="874713"/>
          </a:xfrm>
        </p:spPr>
        <p:txBody>
          <a:bodyPr/>
          <a:lstStyle/>
          <a:p>
            <a:r>
              <a:rPr lang="en-CA" sz="3200" dirty="0" err="1" smtClean="0"/>
              <a:t>GridLAB</a:t>
            </a:r>
            <a:r>
              <a:rPr lang="en-CA" sz="3200" dirty="0" smtClean="0"/>
              <a:t>-D Tutorial</a:t>
            </a:r>
            <a:endParaRPr lang="en-CA" sz="32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40147" y="2574402"/>
            <a:ext cx="5860653" cy="2187702"/>
          </a:xfrm>
        </p:spPr>
        <p:txBody>
          <a:bodyPr/>
          <a:lstStyle/>
          <a:p>
            <a:r>
              <a:rPr lang="en-CA" dirty="0" smtClean="0"/>
              <a:t>David P. Chassin</a:t>
            </a:r>
          </a:p>
          <a:p>
            <a:r>
              <a:rPr lang="en-CA" dirty="0" smtClean="0"/>
              <a:t>Fall 2016</a:t>
            </a:r>
          </a:p>
          <a:p>
            <a:r>
              <a:rPr lang="en-CA" dirty="0" smtClean="0">
                <a:hlinkClick r:id="rId3"/>
              </a:rPr>
              <a:t>dchassin@slac.stanford.edu</a:t>
            </a:r>
            <a:endParaRPr lang="en-CA" dirty="0" smtClean="0"/>
          </a:p>
          <a:p>
            <a:endParaRPr lang="en-CA" dirty="0" smtClean="0"/>
          </a:p>
          <a:p>
            <a:r>
              <a:rPr lang="en-CA" dirty="0" smtClean="0"/>
              <a:t>Copyright © 2016, SLAC National Accelerator Laboratory</a:t>
            </a:r>
          </a:p>
          <a:p>
            <a:endParaRPr lang="en-CA" sz="1200" dirty="0" smtClean="0"/>
          </a:p>
          <a:p>
            <a:r>
              <a:rPr lang="en-CA" sz="1200" dirty="0" smtClean="0"/>
              <a:t>All registered trademarks are hereby recognized.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57213" y="1913636"/>
            <a:ext cx="8008937" cy="635889"/>
          </a:xfrm>
        </p:spPr>
        <p:txBody>
          <a:bodyPr/>
          <a:lstStyle/>
          <a:p>
            <a:r>
              <a:rPr lang="en-CA" sz="3200" dirty="0" smtClean="0"/>
              <a:t>Short Course</a:t>
            </a:r>
            <a:endParaRPr lang="en-CA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3724102" y="6658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77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</a:rPr>
              <a:t>GridLAB-D simulation method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</a:pPr>
            <a:endParaRPr lang="en-US" i="1" dirty="0" smtClean="0"/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</a:pPr>
            <a:r>
              <a:rPr lang="en-US" i="1" dirty="0" smtClean="0"/>
              <a:t>Time-series </a:t>
            </a:r>
            <a:r>
              <a:rPr lang="en-US" i="1" dirty="0"/>
              <a:t>of steady states of resolution </a:t>
            </a:r>
            <a:r>
              <a:rPr lang="en-US" dirty="0">
                <a:sym typeface="Symbol" charset="0"/>
              </a:rPr>
              <a:t></a:t>
            </a:r>
            <a:r>
              <a:rPr lang="en-US" i="1" dirty="0">
                <a:sym typeface="Symbol" charset="0"/>
              </a:rPr>
              <a:t>x</a:t>
            </a:r>
            <a:r>
              <a:rPr lang="en-US" i="1" dirty="0"/>
              <a:t> </a:t>
            </a:r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</a:pPr>
            <a:r>
              <a:rPr lang="en-US" i="1" dirty="0"/>
              <a:t>with variable time-step of resolution </a:t>
            </a:r>
            <a:r>
              <a:rPr lang="en-US" dirty="0">
                <a:sym typeface="Symbol" charset="0"/>
              </a:rPr>
              <a:t></a:t>
            </a:r>
            <a:r>
              <a:rPr lang="en-US" i="1" dirty="0">
                <a:sym typeface="Symbol" charset="0"/>
              </a:rPr>
              <a:t>t</a:t>
            </a:r>
          </a:p>
          <a:p>
            <a:endParaRPr lang="en-US" dirty="0"/>
          </a:p>
        </p:txBody>
      </p:sp>
      <p:sp>
        <p:nvSpPr>
          <p:cNvPr id="5123" name="Line 5"/>
          <p:cNvSpPr>
            <a:spLocks noChangeShapeType="1"/>
          </p:cNvSpPr>
          <p:nvPr/>
        </p:nvSpPr>
        <p:spPr bwMode="auto">
          <a:xfrm>
            <a:off x="895350" y="5315515"/>
            <a:ext cx="7315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4" name="Line 6"/>
          <p:cNvSpPr>
            <a:spLocks noChangeShapeType="1"/>
          </p:cNvSpPr>
          <p:nvPr/>
        </p:nvSpPr>
        <p:spPr bwMode="auto">
          <a:xfrm flipV="1">
            <a:off x="895350" y="2572315"/>
            <a:ext cx="0" cy="274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5" name="Text Box 7"/>
          <p:cNvSpPr txBox="1">
            <a:spLocks noChangeArrowheads="1"/>
          </p:cNvSpPr>
          <p:nvPr/>
        </p:nvSpPr>
        <p:spPr bwMode="auto">
          <a:xfrm>
            <a:off x="7219950" y="5391715"/>
            <a:ext cx="971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Time (</a:t>
            </a:r>
            <a:r>
              <a:rPr lang="en-US" i="1"/>
              <a:t>t</a:t>
            </a:r>
            <a:r>
              <a:rPr lang="en-US"/>
              <a:t>)</a:t>
            </a:r>
          </a:p>
        </p:txBody>
      </p:sp>
      <p:sp>
        <p:nvSpPr>
          <p:cNvPr id="5126" name="Text Box 8"/>
          <p:cNvSpPr txBox="1">
            <a:spLocks noChangeArrowheads="1"/>
          </p:cNvSpPr>
          <p:nvPr/>
        </p:nvSpPr>
        <p:spPr bwMode="auto">
          <a:xfrm rot="-5400000">
            <a:off x="97632" y="2760433"/>
            <a:ext cx="1047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State (</a:t>
            </a:r>
            <a:r>
              <a:rPr lang="en-US" i="1"/>
              <a:t>x</a:t>
            </a:r>
            <a:r>
              <a:rPr lang="en-US"/>
              <a:t>)</a:t>
            </a:r>
          </a:p>
        </p:txBody>
      </p:sp>
      <p:sp>
        <p:nvSpPr>
          <p:cNvPr id="5127" name="Freeform 10"/>
          <p:cNvSpPr>
            <a:spLocks/>
          </p:cNvSpPr>
          <p:nvPr/>
        </p:nvSpPr>
        <p:spPr bwMode="auto">
          <a:xfrm>
            <a:off x="895350" y="4312215"/>
            <a:ext cx="7315200" cy="800100"/>
          </a:xfrm>
          <a:custGeom>
            <a:avLst/>
            <a:gdLst>
              <a:gd name="T0" fmla="*/ 0 w 4608"/>
              <a:gd name="T1" fmla="*/ 2147483647 h 504"/>
              <a:gd name="T2" fmla="*/ 2147483647 w 4608"/>
              <a:gd name="T3" fmla="*/ 2147483647 h 504"/>
              <a:gd name="T4" fmla="*/ 2147483647 w 4608"/>
              <a:gd name="T5" fmla="*/ 2147483647 h 504"/>
              <a:gd name="T6" fmla="*/ 2147483647 w 4608"/>
              <a:gd name="T7" fmla="*/ 2147483647 h 504"/>
              <a:gd name="T8" fmla="*/ 2147483647 w 4608"/>
              <a:gd name="T9" fmla="*/ 2147483647 h 504"/>
              <a:gd name="T10" fmla="*/ 2147483647 w 4608"/>
              <a:gd name="T11" fmla="*/ 2147483647 h 504"/>
              <a:gd name="T12" fmla="*/ 2147483647 w 4608"/>
              <a:gd name="T13" fmla="*/ 2147483647 h 504"/>
              <a:gd name="T14" fmla="*/ 2147483647 w 4608"/>
              <a:gd name="T15" fmla="*/ 2147483647 h 504"/>
              <a:gd name="T16" fmla="*/ 2147483647 w 4608"/>
              <a:gd name="T17" fmla="*/ 2147483647 h 504"/>
              <a:gd name="T18" fmla="*/ 2147483647 w 4608"/>
              <a:gd name="T19" fmla="*/ 2147483647 h 504"/>
              <a:gd name="T20" fmla="*/ 2147483647 w 4608"/>
              <a:gd name="T21" fmla="*/ 2147483647 h 504"/>
              <a:gd name="T22" fmla="*/ 2147483647 w 4608"/>
              <a:gd name="T23" fmla="*/ 2147483647 h 504"/>
              <a:gd name="T24" fmla="*/ 2147483647 w 4608"/>
              <a:gd name="T25" fmla="*/ 2147483647 h 50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608"/>
              <a:gd name="T40" fmla="*/ 0 h 504"/>
              <a:gd name="T41" fmla="*/ 4608 w 4608"/>
              <a:gd name="T42" fmla="*/ 504 h 504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608" h="504">
                <a:moveTo>
                  <a:pt x="0" y="56"/>
                </a:moveTo>
                <a:cubicBezTo>
                  <a:pt x="192" y="44"/>
                  <a:pt x="384" y="32"/>
                  <a:pt x="576" y="56"/>
                </a:cubicBezTo>
                <a:cubicBezTo>
                  <a:pt x="768" y="80"/>
                  <a:pt x="960" y="200"/>
                  <a:pt x="1152" y="200"/>
                </a:cubicBezTo>
                <a:cubicBezTo>
                  <a:pt x="1344" y="200"/>
                  <a:pt x="1536" y="88"/>
                  <a:pt x="1728" y="56"/>
                </a:cubicBezTo>
                <a:cubicBezTo>
                  <a:pt x="1920" y="24"/>
                  <a:pt x="2160" y="8"/>
                  <a:pt x="2304" y="8"/>
                </a:cubicBezTo>
                <a:cubicBezTo>
                  <a:pt x="2448" y="8"/>
                  <a:pt x="2496" y="0"/>
                  <a:pt x="2592" y="56"/>
                </a:cubicBezTo>
                <a:cubicBezTo>
                  <a:pt x="2688" y="112"/>
                  <a:pt x="2784" y="272"/>
                  <a:pt x="2880" y="344"/>
                </a:cubicBezTo>
                <a:cubicBezTo>
                  <a:pt x="2976" y="416"/>
                  <a:pt x="3072" y="472"/>
                  <a:pt x="3168" y="488"/>
                </a:cubicBezTo>
                <a:cubicBezTo>
                  <a:pt x="3264" y="504"/>
                  <a:pt x="3360" y="480"/>
                  <a:pt x="3456" y="440"/>
                </a:cubicBezTo>
                <a:cubicBezTo>
                  <a:pt x="3552" y="400"/>
                  <a:pt x="3648" y="304"/>
                  <a:pt x="3744" y="248"/>
                </a:cubicBezTo>
                <a:cubicBezTo>
                  <a:pt x="3840" y="192"/>
                  <a:pt x="3936" y="136"/>
                  <a:pt x="4032" y="104"/>
                </a:cubicBezTo>
                <a:cubicBezTo>
                  <a:pt x="4128" y="72"/>
                  <a:pt x="4224" y="64"/>
                  <a:pt x="4320" y="56"/>
                </a:cubicBezTo>
                <a:cubicBezTo>
                  <a:pt x="4416" y="48"/>
                  <a:pt x="4512" y="52"/>
                  <a:pt x="4608" y="56"/>
                </a:cubicBezTo>
              </a:path>
            </a:pathLst>
          </a:custGeom>
          <a:noFill/>
          <a:ln w="127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8" name="Line 11"/>
          <p:cNvSpPr>
            <a:spLocks noChangeShapeType="1"/>
          </p:cNvSpPr>
          <p:nvPr/>
        </p:nvSpPr>
        <p:spPr bwMode="auto">
          <a:xfrm>
            <a:off x="895350" y="4401115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9" name="Line 12"/>
          <p:cNvSpPr>
            <a:spLocks noChangeShapeType="1"/>
          </p:cNvSpPr>
          <p:nvPr/>
        </p:nvSpPr>
        <p:spPr bwMode="auto">
          <a:xfrm>
            <a:off x="1809750" y="4401115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0" name="Line 13"/>
          <p:cNvSpPr>
            <a:spLocks noChangeShapeType="1"/>
          </p:cNvSpPr>
          <p:nvPr/>
        </p:nvSpPr>
        <p:spPr bwMode="auto">
          <a:xfrm>
            <a:off x="2724150" y="4629715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1" name="Line 14"/>
          <p:cNvSpPr>
            <a:spLocks noChangeShapeType="1"/>
          </p:cNvSpPr>
          <p:nvPr/>
        </p:nvSpPr>
        <p:spPr bwMode="auto">
          <a:xfrm>
            <a:off x="2114550" y="4477315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2" name="Line 15"/>
          <p:cNvSpPr>
            <a:spLocks noChangeShapeType="1"/>
          </p:cNvSpPr>
          <p:nvPr/>
        </p:nvSpPr>
        <p:spPr bwMode="auto">
          <a:xfrm>
            <a:off x="2419350" y="4553515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3" name="Line 16"/>
          <p:cNvSpPr>
            <a:spLocks noChangeShapeType="1"/>
          </p:cNvSpPr>
          <p:nvPr/>
        </p:nvSpPr>
        <p:spPr bwMode="auto">
          <a:xfrm>
            <a:off x="3181350" y="4553515"/>
            <a:ext cx="2286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4" name="Line 17"/>
          <p:cNvSpPr>
            <a:spLocks noChangeShapeType="1"/>
          </p:cNvSpPr>
          <p:nvPr/>
        </p:nvSpPr>
        <p:spPr bwMode="auto">
          <a:xfrm>
            <a:off x="3638550" y="4401115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5" name="Line 18"/>
          <p:cNvSpPr>
            <a:spLocks noChangeShapeType="1"/>
          </p:cNvSpPr>
          <p:nvPr/>
        </p:nvSpPr>
        <p:spPr bwMode="auto">
          <a:xfrm>
            <a:off x="4095750" y="4324915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6" name="Line 19"/>
          <p:cNvSpPr>
            <a:spLocks noChangeShapeType="1"/>
          </p:cNvSpPr>
          <p:nvPr/>
        </p:nvSpPr>
        <p:spPr bwMode="auto">
          <a:xfrm>
            <a:off x="4552950" y="4324915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7" name="Line 20"/>
          <p:cNvSpPr>
            <a:spLocks noChangeShapeType="1"/>
          </p:cNvSpPr>
          <p:nvPr/>
        </p:nvSpPr>
        <p:spPr bwMode="auto">
          <a:xfrm>
            <a:off x="5010150" y="4401115"/>
            <a:ext cx="762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8" name="Line 21"/>
          <p:cNvSpPr>
            <a:spLocks noChangeShapeType="1"/>
          </p:cNvSpPr>
          <p:nvPr/>
        </p:nvSpPr>
        <p:spPr bwMode="auto">
          <a:xfrm>
            <a:off x="5086350" y="4477315"/>
            <a:ext cx="762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9" name="Line 22"/>
          <p:cNvSpPr>
            <a:spLocks noChangeShapeType="1"/>
          </p:cNvSpPr>
          <p:nvPr/>
        </p:nvSpPr>
        <p:spPr bwMode="auto">
          <a:xfrm>
            <a:off x="5162550" y="4553515"/>
            <a:ext cx="762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40" name="Line 23"/>
          <p:cNvSpPr>
            <a:spLocks noChangeShapeType="1"/>
          </p:cNvSpPr>
          <p:nvPr/>
        </p:nvSpPr>
        <p:spPr bwMode="auto">
          <a:xfrm>
            <a:off x="5238750" y="4629715"/>
            <a:ext cx="762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41" name="Line 24"/>
          <p:cNvSpPr>
            <a:spLocks noChangeShapeType="1"/>
          </p:cNvSpPr>
          <p:nvPr/>
        </p:nvSpPr>
        <p:spPr bwMode="auto">
          <a:xfrm>
            <a:off x="5314950" y="4705915"/>
            <a:ext cx="762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42" name="Line 25"/>
          <p:cNvSpPr>
            <a:spLocks noChangeShapeType="1"/>
          </p:cNvSpPr>
          <p:nvPr/>
        </p:nvSpPr>
        <p:spPr bwMode="auto">
          <a:xfrm>
            <a:off x="5391150" y="4782115"/>
            <a:ext cx="762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43" name="Line 26"/>
          <p:cNvSpPr>
            <a:spLocks noChangeShapeType="1"/>
          </p:cNvSpPr>
          <p:nvPr/>
        </p:nvSpPr>
        <p:spPr bwMode="auto">
          <a:xfrm>
            <a:off x="5467350" y="4858315"/>
            <a:ext cx="762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44" name="Line 27"/>
          <p:cNvSpPr>
            <a:spLocks noChangeShapeType="1"/>
          </p:cNvSpPr>
          <p:nvPr/>
        </p:nvSpPr>
        <p:spPr bwMode="auto">
          <a:xfrm>
            <a:off x="5543550" y="4934515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45" name="Line 28"/>
          <p:cNvSpPr>
            <a:spLocks noChangeShapeType="1"/>
          </p:cNvSpPr>
          <p:nvPr/>
        </p:nvSpPr>
        <p:spPr bwMode="auto">
          <a:xfrm>
            <a:off x="5695950" y="5010715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46" name="Line 29"/>
          <p:cNvSpPr>
            <a:spLocks noChangeShapeType="1"/>
          </p:cNvSpPr>
          <p:nvPr/>
        </p:nvSpPr>
        <p:spPr bwMode="auto">
          <a:xfrm>
            <a:off x="5848350" y="5086915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47" name="Line 31"/>
          <p:cNvSpPr>
            <a:spLocks noChangeShapeType="1"/>
          </p:cNvSpPr>
          <p:nvPr/>
        </p:nvSpPr>
        <p:spPr bwMode="auto">
          <a:xfrm>
            <a:off x="6305550" y="5010715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48" name="Line 32"/>
          <p:cNvSpPr>
            <a:spLocks noChangeShapeType="1"/>
          </p:cNvSpPr>
          <p:nvPr/>
        </p:nvSpPr>
        <p:spPr bwMode="auto">
          <a:xfrm>
            <a:off x="6457950" y="4934515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49" name="Line 33"/>
          <p:cNvSpPr>
            <a:spLocks noChangeShapeType="1"/>
          </p:cNvSpPr>
          <p:nvPr/>
        </p:nvSpPr>
        <p:spPr bwMode="auto">
          <a:xfrm>
            <a:off x="6610350" y="4858315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50" name="Line 34"/>
          <p:cNvSpPr>
            <a:spLocks noChangeShapeType="1"/>
          </p:cNvSpPr>
          <p:nvPr/>
        </p:nvSpPr>
        <p:spPr bwMode="auto">
          <a:xfrm>
            <a:off x="6762750" y="4705915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51" name="Line 35"/>
          <p:cNvSpPr>
            <a:spLocks noChangeShapeType="1"/>
          </p:cNvSpPr>
          <p:nvPr/>
        </p:nvSpPr>
        <p:spPr bwMode="auto">
          <a:xfrm>
            <a:off x="6915150" y="4629715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52" name="Line 36"/>
          <p:cNvSpPr>
            <a:spLocks noChangeShapeType="1"/>
          </p:cNvSpPr>
          <p:nvPr/>
        </p:nvSpPr>
        <p:spPr bwMode="auto">
          <a:xfrm>
            <a:off x="7067550" y="4553515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53" name="Line 37"/>
          <p:cNvSpPr>
            <a:spLocks noChangeShapeType="1"/>
          </p:cNvSpPr>
          <p:nvPr/>
        </p:nvSpPr>
        <p:spPr bwMode="auto">
          <a:xfrm>
            <a:off x="7219950" y="4477315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54" name="Line 38"/>
          <p:cNvSpPr>
            <a:spLocks noChangeShapeType="1"/>
          </p:cNvSpPr>
          <p:nvPr/>
        </p:nvSpPr>
        <p:spPr bwMode="auto">
          <a:xfrm>
            <a:off x="7524750" y="4401115"/>
            <a:ext cx="6858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55" name="Line 39"/>
          <p:cNvSpPr>
            <a:spLocks noChangeShapeType="1"/>
          </p:cNvSpPr>
          <p:nvPr/>
        </p:nvSpPr>
        <p:spPr bwMode="auto">
          <a:xfrm>
            <a:off x="2114550" y="4401115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56" name="Line 40"/>
          <p:cNvSpPr>
            <a:spLocks noChangeShapeType="1"/>
          </p:cNvSpPr>
          <p:nvPr/>
        </p:nvSpPr>
        <p:spPr bwMode="auto">
          <a:xfrm>
            <a:off x="2419350" y="4401115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57" name="Line 41"/>
          <p:cNvSpPr>
            <a:spLocks noChangeShapeType="1"/>
          </p:cNvSpPr>
          <p:nvPr/>
        </p:nvSpPr>
        <p:spPr bwMode="auto">
          <a:xfrm>
            <a:off x="2724150" y="4401115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58" name="Line 42"/>
          <p:cNvSpPr>
            <a:spLocks noChangeShapeType="1"/>
          </p:cNvSpPr>
          <p:nvPr/>
        </p:nvSpPr>
        <p:spPr bwMode="auto">
          <a:xfrm>
            <a:off x="3181350" y="4401115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59" name="Line 43"/>
          <p:cNvSpPr>
            <a:spLocks noChangeShapeType="1"/>
          </p:cNvSpPr>
          <p:nvPr/>
        </p:nvSpPr>
        <p:spPr bwMode="auto">
          <a:xfrm>
            <a:off x="3638550" y="4401115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60" name="Line 44"/>
          <p:cNvSpPr>
            <a:spLocks noChangeShapeType="1"/>
          </p:cNvSpPr>
          <p:nvPr/>
        </p:nvSpPr>
        <p:spPr bwMode="auto">
          <a:xfrm>
            <a:off x="4095750" y="4401115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61" name="Line 45"/>
          <p:cNvSpPr>
            <a:spLocks noChangeShapeType="1"/>
          </p:cNvSpPr>
          <p:nvPr/>
        </p:nvSpPr>
        <p:spPr bwMode="auto">
          <a:xfrm>
            <a:off x="5010150" y="4401115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62" name="Line 46"/>
          <p:cNvSpPr>
            <a:spLocks noChangeShapeType="1"/>
          </p:cNvSpPr>
          <p:nvPr/>
        </p:nvSpPr>
        <p:spPr bwMode="auto">
          <a:xfrm>
            <a:off x="5086350" y="4401115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63" name="Line 47"/>
          <p:cNvSpPr>
            <a:spLocks noChangeShapeType="1"/>
          </p:cNvSpPr>
          <p:nvPr/>
        </p:nvSpPr>
        <p:spPr bwMode="auto">
          <a:xfrm>
            <a:off x="5162550" y="4401115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64" name="Line 48"/>
          <p:cNvSpPr>
            <a:spLocks noChangeShapeType="1"/>
          </p:cNvSpPr>
          <p:nvPr/>
        </p:nvSpPr>
        <p:spPr bwMode="auto">
          <a:xfrm>
            <a:off x="5238750" y="4401115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65" name="Line 49"/>
          <p:cNvSpPr>
            <a:spLocks noChangeShapeType="1"/>
          </p:cNvSpPr>
          <p:nvPr/>
        </p:nvSpPr>
        <p:spPr bwMode="auto">
          <a:xfrm>
            <a:off x="5314950" y="4401115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66" name="Line 50"/>
          <p:cNvSpPr>
            <a:spLocks noChangeShapeType="1"/>
          </p:cNvSpPr>
          <p:nvPr/>
        </p:nvSpPr>
        <p:spPr bwMode="auto">
          <a:xfrm>
            <a:off x="5391150" y="4401115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67" name="Line 51"/>
          <p:cNvSpPr>
            <a:spLocks noChangeShapeType="1"/>
          </p:cNvSpPr>
          <p:nvPr/>
        </p:nvSpPr>
        <p:spPr bwMode="auto">
          <a:xfrm>
            <a:off x="5467350" y="4401115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68" name="Line 52"/>
          <p:cNvSpPr>
            <a:spLocks noChangeShapeType="1"/>
          </p:cNvSpPr>
          <p:nvPr/>
        </p:nvSpPr>
        <p:spPr bwMode="auto">
          <a:xfrm>
            <a:off x="5543550" y="4401115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69" name="Line 53"/>
          <p:cNvSpPr>
            <a:spLocks noChangeShapeType="1"/>
          </p:cNvSpPr>
          <p:nvPr/>
        </p:nvSpPr>
        <p:spPr bwMode="auto">
          <a:xfrm>
            <a:off x="5695950" y="4401115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70" name="Line 54"/>
          <p:cNvSpPr>
            <a:spLocks noChangeShapeType="1"/>
          </p:cNvSpPr>
          <p:nvPr/>
        </p:nvSpPr>
        <p:spPr bwMode="auto">
          <a:xfrm>
            <a:off x="5848350" y="4401115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71" name="Line 55"/>
          <p:cNvSpPr>
            <a:spLocks noChangeShapeType="1"/>
          </p:cNvSpPr>
          <p:nvPr/>
        </p:nvSpPr>
        <p:spPr bwMode="auto">
          <a:xfrm>
            <a:off x="6305550" y="4401115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72" name="Line 56"/>
          <p:cNvSpPr>
            <a:spLocks noChangeShapeType="1"/>
          </p:cNvSpPr>
          <p:nvPr/>
        </p:nvSpPr>
        <p:spPr bwMode="auto">
          <a:xfrm>
            <a:off x="6457950" y="4401115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73" name="Line 57"/>
          <p:cNvSpPr>
            <a:spLocks noChangeShapeType="1"/>
          </p:cNvSpPr>
          <p:nvPr/>
        </p:nvSpPr>
        <p:spPr bwMode="auto">
          <a:xfrm>
            <a:off x="6610350" y="4401115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74" name="Line 58"/>
          <p:cNvSpPr>
            <a:spLocks noChangeShapeType="1"/>
          </p:cNvSpPr>
          <p:nvPr/>
        </p:nvSpPr>
        <p:spPr bwMode="auto">
          <a:xfrm>
            <a:off x="6762750" y="4401115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75" name="Line 59"/>
          <p:cNvSpPr>
            <a:spLocks noChangeShapeType="1"/>
          </p:cNvSpPr>
          <p:nvPr/>
        </p:nvSpPr>
        <p:spPr bwMode="auto">
          <a:xfrm>
            <a:off x="6915150" y="4401115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76" name="Line 60"/>
          <p:cNvSpPr>
            <a:spLocks noChangeShapeType="1"/>
          </p:cNvSpPr>
          <p:nvPr/>
        </p:nvSpPr>
        <p:spPr bwMode="auto">
          <a:xfrm>
            <a:off x="7067550" y="4401115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77" name="Line 61"/>
          <p:cNvSpPr>
            <a:spLocks noChangeShapeType="1"/>
          </p:cNvSpPr>
          <p:nvPr/>
        </p:nvSpPr>
        <p:spPr bwMode="auto">
          <a:xfrm>
            <a:off x="7219950" y="4401115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78" name="Line 62"/>
          <p:cNvSpPr>
            <a:spLocks noChangeShapeType="1"/>
          </p:cNvSpPr>
          <p:nvPr/>
        </p:nvSpPr>
        <p:spPr bwMode="auto">
          <a:xfrm>
            <a:off x="7524750" y="4401115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79" name="Line 63"/>
          <p:cNvSpPr>
            <a:spLocks noChangeShapeType="1"/>
          </p:cNvSpPr>
          <p:nvPr/>
        </p:nvSpPr>
        <p:spPr bwMode="auto">
          <a:xfrm>
            <a:off x="3409950" y="4477315"/>
            <a:ext cx="2286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0" name="Line 64"/>
          <p:cNvSpPr>
            <a:spLocks noChangeShapeType="1"/>
          </p:cNvSpPr>
          <p:nvPr/>
        </p:nvSpPr>
        <p:spPr bwMode="auto">
          <a:xfrm>
            <a:off x="3409950" y="4401115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2" name="Line 66"/>
          <p:cNvSpPr>
            <a:spLocks noChangeShapeType="1"/>
          </p:cNvSpPr>
          <p:nvPr/>
        </p:nvSpPr>
        <p:spPr bwMode="auto">
          <a:xfrm flipH="1">
            <a:off x="819150" y="4782115"/>
            <a:ext cx="7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3" name="Line 67"/>
          <p:cNvSpPr>
            <a:spLocks noChangeShapeType="1"/>
          </p:cNvSpPr>
          <p:nvPr/>
        </p:nvSpPr>
        <p:spPr bwMode="auto">
          <a:xfrm flipH="1">
            <a:off x="819150" y="4858315"/>
            <a:ext cx="7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4" name="Line 68"/>
          <p:cNvSpPr>
            <a:spLocks noChangeShapeType="1"/>
          </p:cNvSpPr>
          <p:nvPr/>
        </p:nvSpPr>
        <p:spPr bwMode="auto">
          <a:xfrm flipH="1">
            <a:off x="819150" y="4934515"/>
            <a:ext cx="7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5" name="Line 69"/>
          <p:cNvSpPr>
            <a:spLocks noChangeShapeType="1"/>
          </p:cNvSpPr>
          <p:nvPr/>
        </p:nvSpPr>
        <p:spPr bwMode="auto">
          <a:xfrm flipH="1">
            <a:off x="819150" y="5010715"/>
            <a:ext cx="7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6" name="Line 70"/>
          <p:cNvSpPr>
            <a:spLocks noChangeShapeType="1"/>
          </p:cNvSpPr>
          <p:nvPr/>
        </p:nvSpPr>
        <p:spPr bwMode="auto">
          <a:xfrm flipH="1">
            <a:off x="819150" y="5086915"/>
            <a:ext cx="7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7" name="Line 71"/>
          <p:cNvSpPr>
            <a:spLocks noChangeShapeType="1"/>
          </p:cNvSpPr>
          <p:nvPr/>
        </p:nvSpPr>
        <p:spPr bwMode="auto">
          <a:xfrm flipH="1">
            <a:off x="819150" y="5163115"/>
            <a:ext cx="7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8" name="Line 72"/>
          <p:cNvSpPr>
            <a:spLocks noChangeShapeType="1"/>
          </p:cNvSpPr>
          <p:nvPr/>
        </p:nvSpPr>
        <p:spPr bwMode="auto">
          <a:xfrm flipH="1">
            <a:off x="819150" y="5239315"/>
            <a:ext cx="7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89" name="Line 73"/>
          <p:cNvSpPr>
            <a:spLocks noChangeShapeType="1"/>
          </p:cNvSpPr>
          <p:nvPr/>
        </p:nvSpPr>
        <p:spPr bwMode="auto">
          <a:xfrm flipH="1">
            <a:off x="819150" y="5315515"/>
            <a:ext cx="7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90" name="Line 74"/>
          <p:cNvSpPr>
            <a:spLocks noChangeShapeType="1"/>
          </p:cNvSpPr>
          <p:nvPr/>
        </p:nvSpPr>
        <p:spPr bwMode="auto">
          <a:xfrm flipH="1">
            <a:off x="819150" y="4172515"/>
            <a:ext cx="7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91" name="Line 75"/>
          <p:cNvSpPr>
            <a:spLocks noChangeShapeType="1"/>
          </p:cNvSpPr>
          <p:nvPr/>
        </p:nvSpPr>
        <p:spPr bwMode="auto">
          <a:xfrm flipH="1">
            <a:off x="819150" y="4248715"/>
            <a:ext cx="7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92" name="Line 76"/>
          <p:cNvSpPr>
            <a:spLocks noChangeShapeType="1"/>
          </p:cNvSpPr>
          <p:nvPr/>
        </p:nvSpPr>
        <p:spPr bwMode="auto">
          <a:xfrm flipH="1">
            <a:off x="819150" y="4324915"/>
            <a:ext cx="7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93" name="Line 77"/>
          <p:cNvSpPr>
            <a:spLocks noChangeShapeType="1"/>
          </p:cNvSpPr>
          <p:nvPr/>
        </p:nvSpPr>
        <p:spPr bwMode="auto">
          <a:xfrm flipH="1">
            <a:off x="819150" y="4401115"/>
            <a:ext cx="7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94" name="Line 78"/>
          <p:cNvSpPr>
            <a:spLocks noChangeShapeType="1"/>
          </p:cNvSpPr>
          <p:nvPr/>
        </p:nvSpPr>
        <p:spPr bwMode="auto">
          <a:xfrm flipH="1">
            <a:off x="819150" y="4477315"/>
            <a:ext cx="7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95" name="Line 79"/>
          <p:cNvSpPr>
            <a:spLocks noChangeShapeType="1"/>
          </p:cNvSpPr>
          <p:nvPr/>
        </p:nvSpPr>
        <p:spPr bwMode="auto">
          <a:xfrm flipH="1">
            <a:off x="819150" y="4553515"/>
            <a:ext cx="7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96" name="Line 80"/>
          <p:cNvSpPr>
            <a:spLocks noChangeShapeType="1"/>
          </p:cNvSpPr>
          <p:nvPr/>
        </p:nvSpPr>
        <p:spPr bwMode="auto">
          <a:xfrm flipH="1">
            <a:off x="819150" y="4629715"/>
            <a:ext cx="7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97" name="Line 81"/>
          <p:cNvSpPr>
            <a:spLocks noChangeShapeType="1"/>
          </p:cNvSpPr>
          <p:nvPr/>
        </p:nvSpPr>
        <p:spPr bwMode="auto">
          <a:xfrm flipH="1">
            <a:off x="819150" y="4705915"/>
            <a:ext cx="7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98" name="Text Box 82"/>
          <p:cNvSpPr txBox="1">
            <a:spLocks noChangeArrowheads="1"/>
          </p:cNvSpPr>
          <p:nvPr/>
        </p:nvSpPr>
        <p:spPr bwMode="auto">
          <a:xfrm>
            <a:off x="422275" y="4510653"/>
            <a:ext cx="438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ym typeface="Symbol" charset="0"/>
              </a:rPr>
              <a:t></a:t>
            </a:r>
            <a:r>
              <a:rPr lang="en-US" i="1"/>
              <a:t>x</a:t>
            </a:r>
          </a:p>
        </p:txBody>
      </p:sp>
      <p:sp>
        <p:nvSpPr>
          <p:cNvPr id="5199" name="Text Box 83"/>
          <p:cNvSpPr txBox="1">
            <a:spLocks noChangeArrowheads="1"/>
          </p:cNvSpPr>
          <p:nvPr/>
        </p:nvSpPr>
        <p:spPr bwMode="auto">
          <a:xfrm>
            <a:off x="5086350" y="5391715"/>
            <a:ext cx="387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ym typeface="Symbol" charset="0"/>
              </a:rPr>
              <a:t></a:t>
            </a:r>
            <a:r>
              <a:rPr lang="en-US" i="1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78752223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Recorders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sz="2800">
                <a:latin typeface="Arial" charset="0"/>
              </a:rPr>
              <a:t>This section will introduce you to objects that record data in other objects.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06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Output object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z="2800" dirty="0">
                <a:latin typeface="Arial" charset="0"/>
              </a:rPr>
              <a:t>Implemented in </a:t>
            </a:r>
            <a:r>
              <a:rPr lang="en-US" sz="2800" b="1" dirty="0" smtClean="0">
                <a:latin typeface="Arial" charset="0"/>
              </a:rPr>
              <a:t>tape and </a:t>
            </a:r>
            <a:r>
              <a:rPr lang="en-US" sz="2800" b="1" dirty="0" err="1" smtClean="0">
                <a:latin typeface="Arial" charset="0"/>
              </a:rPr>
              <a:t>mysql</a:t>
            </a:r>
            <a:r>
              <a:rPr lang="en-US" sz="2800" dirty="0" smtClean="0">
                <a:latin typeface="Arial" charset="0"/>
              </a:rPr>
              <a:t> </a:t>
            </a:r>
            <a:r>
              <a:rPr lang="en-US" sz="2800" dirty="0">
                <a:latin typeface="Arial" charset="0"/>
              </a:rPr>
              <a:t>module</a:t>
            </a:r>
          </a:p>
          <a:p>
            <a:pPr lvl="1"/>
            <a:r>
              <a:rPr lang="en-US" sz="2600" dirty="0">
                <a:latin typeface="Arial" charset="0"/>
              </a:rPr>
              <a:t>One of two primary ways of collecting data</a:t>
            </a:r>
          </a:p>
          <a:p>
            <a:pPr lvl="1"/>
            <a:r>
              <a:rPr lang="en-US" sz="2600" dirty="0">
                <a:latin typeface="Arial" charset="0"/>
              </a:rPr>
              <a:t>One of few objects which </a:t>
            </a:r>
            <a:r>
              <a:rPr lang="ja-JP" altLang="en-US" sz="2600" dirty="0">
                <a:latin typeface="Arial" charset="0"/>
              </a:rPr>
              <a:t>“</a:t>
            </a:r>
            <a:r>
              <a:rPr lang="en-US" sz="2600" dirty="0">
                <a:latin typeface="Arial" charset="0"/>
              </a:rPr>
              <a:t>drive</a:t>
            </a:r>
            <a:r>
              <a:rPr lang="ja-JP" altLang="en-US" sz="2600" dirty="0">
                <a:latin typeface="Arial" charset="0"/>
              </a:rPr>
              <a:t>”</a:t>
            </a:r>
            <a:r>
              <a:rPr lang="en-US" sz="2600" dirty="0">
                <a:latin typeface="Arial" charset="0"/>
              </a:rPr>
              <a:t> the simulation</a:t>
            </a:r>
          </a:p>
          <a:p>
            <a:pPr lvl="1"/>
            <a:r>
              <a:rPr lang="en-US" sz="2600" dirty="0">
                <a:latin typeface="Arial" charset="0"/>
              </a:rPr>
              <a:t>Recorders observe one or more properties of a single object</a:t>
            </a:r>
          </a:p>
          <a:p>
            <a:pPr eaLnBrk="1" hangingPunct="1"/>
            <a:r>
              <a:rPr lang="en-US" sz="2800" dirty="0">
                <a:latin typeface="Arial" charset="0"/>
              </a:rPr>
              <a:t>Several possible destinations for </a:t>
            </a:r>
            <a:r>
              <a:rPr lang="en-US" sz="2800" dirty="0" smtClean="0">
                <a:latin typeface="Arial" charset="0"/>
              </a:rPr>
              <a:t>data (tape)</a:t>
            </a:r>
            <a:endParaRPr lang="en-US" sz="2800" dirty="0">
              <a:latin typeface="Arial" charset="0"/>
            </a:endParaRPr>
          </a:p>
          <a:p>
            <a:pPr lvl="1" eaLnBrk="1" hangingPunct="1"/>
            <a:r>
              <a:rPr lang="en-US" sz="2400" dirty="0">
                <a:latin typeface="Arial" charset="0"/>
              </a:rPr>
              <a:t>File : source is a specially formatted files</a:t>
            </a:r>
          </a:p>
          <a:p>
            <a:pPr lvl="1" eaLnBrk="1" hangingPunct="1"/>
            <a:r>
              <a:rPr lang="en-US" sz="2400" dirty="0">
                <a:latin typeface="Arial" charset="0"/>
              </a:rPr>
              <a:t>ODBC : source is a database</a:t>
            </a:r>
          </a:p>
          <a:p>
            <a:pPr lvl="1" eaLnBrk="1" hangingPunct="1"/>
            <a:r>
              <a:rPr lang="en-US" sz="2400" dirty="0">
                <a:latin typeface="Arial" charset="0"/>
              </a:rPr>
              <a:t>Memory : source is a global variable</a:t>
            </a:r>
          </a:p>
          <a:p>
            <a:pPr lvl="1" eaLnBrk="1" hangingPunct="1"/>
            <a:r>
              <a:rPr lang="en-US" sz="2400" dirty="0">
                <a:latin typeface="Arial" charset="0"/>
              </a:rPr>
              <a:t>Plot : </a:t>
            </a:r>
            <a:r>
              <a:rPr lang="en-US" sz="2400" dirty="0" err="1">
                <a:latin typeface="Arial" charset="0"/>
              </a:rPr>
              <a:t>gnuplot</a:t>
            </a:r>
            <a:r>
              <a:rPr lang="en-US" sz="2400" dirty="0">
                <a:latin typeface="Arial" charset="0"/>
              </a:rPr>
              <a:t> output</a:t>
            </a:r>
          </a:p>
        </p:txBody>
      </p:sp>
    </p:spTree>
    <p:extLst>
      <p:ext uri="{BB962C8B-B14F-4D97-AF65-F5344CB8AC3E}">
        <p14:creationId xmlns:p14="http://schemas.microsoft.com/office/powerpoint/2010/main" val="369489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Property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z="2800" dirty="0">
                <a:latin typeface="Arial" charset="0"/>
              </a:rPr>
              <a:t>Name of parent</a:t>
            </a:r>
            <a:r>
              <a:rPr lang="ja-JP" altLang="en-US" sz="2800" dirty="0">
                <a:latin typeface="Arial" charset="0"/>
              </a:rPr>
              <a:t>’</a:t>
            </a:r>
            <a:r>
              <a:rPr lang="en-US" sz="2800" dirty="0">
                <a:latin typeface="Arial" charset="0"/>
              </a:rPr>
              <a:t>s property that is recorded</a:t>
            </a:r>
          </a:p>
          <a:p>
            <a:pPr eaLnBrk="1" hangingPunct="1"/>
            <a:r>
              <a:rPr lang="en-US" sz="2800" dirty="0">
                <a:latin typeface="Arial" charset="0"/>
              </a:rPr>
              <a:t>Internal data conversion is performed</a:t>
            </a:r>
          </a:p>
          <a:p>
            <a:pPr lvl="1" eaLnBrk="1" hangingPunct="1"/>
            <a:r>
              <a:rPr lang="en-US" sz="2400" dirty="0">
                <a:latin typeface="Arial" charset="0"/>
              </a:rPr>
              <a:t>Conversion is to text output</a:t>
            </a:r>
          </a:p>
          <a:p>
            <a:pPr lvl="1" eaLnBrk="1" hangingPunct="1"/>
            <a:r>
              <a:rPr lang="en-US" sz="2400" dirty="0">
                <a:latin typeface="Arial" charset="0"/>
                <a:sym typeface="Wingdings" charset="0"/>
              </a:rPr>
              <a:t>Booleans uses TRUE or FALSE and/or 0 or 1</a:t>
            </a:r>
          </a:p>
          <a:p>
            <a:pPr lvl="1" eaLnBrk="1" hangingPunct="1"/>
            <a:r>
              <a:rPr lang="en-US" sz="2400" dirty="0">
                <a:latin typeface="Arial" charset="0"/>
                <a:sym typeface="Wingdings" charset="0"/>
              </a:rPr>
              <a:t>Integers use decimal integer</a:t>
            </a:r>
          </a:p>
          <a:p>
            <a:pPr lvl="1" eaLnBrk="1" hangingPunct="1"/>
            <a:r>
              <a:rPr lang="en-US" sz="2400" dirty="0">
                <a:latin typeface="Arial" charset="0"/>
                <a:sym typeface="Wingdings" charset="0"/>
              </a:rPr>
              <a:t>Enumerations and set use keywords</a:t>
            </a:r>
          </a:p>
          <a:p>
            <a:pPr lvl="1" eaLnBrk="1" hangingPunct="1"/>
            <a:r>
              <a:rPr lang="en-US" sz="2400" dirty="0">
                <a:latin typeface="Arial" charset="0"/>
                <a:sym typeface="Wingdings" charset="0"/>
              </a:rPr>
              <a:t>Doubles use </a:t>
            </a:r>
            <a:r>
              <a:rPr lang="en-US" sz="2400" b="1" dirty="0" err="1">
                <a:latin typeface="Arial" charset="0"/>
                <a:sym typeface="Wingdings" charset="0"/>
              </a:rPr>
              <a:t>double_format</a:t>
            </a:r>
            <a:endParaRPr lang="en-US" sz="2400" dirty="0">
              <a:latin typeface="Arial" charset="0"/>
              <a:sym typeface="Wingdings" charset="0"/>
            </a:endParaRPr>
          </a:p>
          <a:p>
            <a:pPr lvl="2" eaLnBrk="1" hangingPunct="1"/>
            <a:r>
              <a:rPr lang="en-US" sz="1800" dirty="0">
                <a:latin typeface="Courier New" charset="0"/>
                <a:cs typeface="Courier New" charset="0"/>
                <a:sym typeface="Wingdings" charset="0"/>
              </a:rPr>
              <a:t>#set </a:t>
            </a:r>
            <a:r>
              <a:rPr lang="en-US" sz="1800" dirty="0" err="1">
                <a:latin typeface="Courier New" charset="0"/>
                <a:cs typeface="Courier New" charset="0"/>
                <a:sym typeface="Wingdings" charset="0"/>
              </a:rPr>
              <a:t>double_format</a:t>
            </a:r>
            <a:r>
              <a:rPr lang="en-US" sz="1800" dirty="0">
                <a:latin typeface="Courier New" charset="0"/>
                <a:cs typeface="Courier New" charset="0"/>
                <a:sym typeface="Wingdings" charset="0"/>
              </a:rPr>
              <a:t>=%.12lg </a:t>
            </a:r>
            <a:r>
              <a:rPr lang="en-US" sz="1800" dirty="0">
                <a:latin typeface="Arial" charset="0"/>
                <a:sym typeface="Wingdings" charset="0"/>
              </a:rPr>
              <a:t>allows user to modify format</a:t>
            </a:r>
          </a:p>
          <a:p>
            <a:pPr lvl="1" eaLnBrk="1" hangingPunct="1"/>
            <a:r>
              <a:rPr lang="en-US" sz="2400" dirty="0">
                <a:latin typeface="Arial" charset="0"/>
              </a:rPr>
              <a:t>Complex uses </a:t>
            </a:r>
            <a:r>
              <a:rPr lang="en-US" sz="2400" b="1" dirty="0" err="1">
                <a:latin typeface="Arial" charset="0"/>
              </a:rPr>
              <a:t>complex_format</a:t>
            </a:r>
            <a:endParaRPr lang="en-US" sz="2400" b="1" dirty="0">
              <a:latin typeface="Arial" charset="0"/>
            </a:endParaRPr>
          </a:p>
          <a:p>
            <a:pPr lvl="1" eaLnBrk="1" hangingPunct="1"/>
            <a:r>
              <a:rPr lang="en-US" sz="2400" dirty="0">
                <a:latin typeface="Arial" charset="0"/>
              </a:rPr>
              <a:t>Object references use </a:t>
            </a:r>
            <a:r>
              <a:rPr lang="en-US" sz="2400" b="1" dirty="0" err="1">
                <a:latin typeface="Arial" charset="0"/>
              </a:rPr>
              <a:t>object_format</a:t>
            </a:r>
            <a:endParaRPr lang="en-US" sz="2400" b="1" dirty="0">
              <a:latin typeface="Arial" charset="0"/>
            </a:endParaRPr>
          </a:p>
          <a:p>
            <a:pPr eaLnBrk="1" hangingPunct="1">
              <a:buFontTx/>
              <a:buNone/>
            </a:pPr>
            <a:endParaRPr lang="en-US" sz="28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82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Property (cont.)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Arial" charset="0"/>
              </a:rPr>
              <a:t>Unit conversion only performed if unit is specified</a:t>
            </a:r>
          </a:p>
          <a:p>
            <a:r>
              <a:rPr lang="en-US" dirty="0" smtClean="0">
                <a:latin typeface="Arial" charset="0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property </a:t>
            </a:r>
            <a:r>
              <a:rPr lang="en-US" i="1" dirty="0" smtClean="0">
                <a:latin typeface="Courier New"/>
                <a:cs typeface="Courier New"/>
              </a:rPr>
              <a:t>name</a:t>
            </a:r>
            <a:r>
              <a:rPr lang="en-US" dirty="0" smtClean="0">
                <a:latin typeface="Courier New"/>
                <a:cs typeface="Courier New"/>
              </a:rPr>
              <a:t>[</a:t>
            </a:r>
            <a:r>
              <a:rPr lang="en-US" i="1" dirty="0" smtClean="0">
                <a:latin typeface="Courier New"/>
                <a:cs typeface="Courier New"/>
              </a:rPr>
              <a:t>unit</a:t>
            </a:r>
            <a:r>
              <a:rPr lang="en-US" dirty="0" smtClean="0">
                <a:latin typeface="Courier New"/>
                <a:cs typeface="Courier New"/>
              </a:rPr>
              <a:t>];</a:t>
            </a:r>
            <a:endParaRPr lang="en-US" dirty="0">
              <a:latin typeface="Arial" charset="0"/>
            </a:endParaRPr>
          </a:p>
          <a:p>
            <a:pPr lvl="1"/>
            <a:r>
              <a:rPr lang="en-US" dirty="0" smtClean="0">
                <a:latin typeface="Arial" charset="0"/>
              </a:rPr>
              <a:t>Example: </a:t>
            </a:r>
          </a:p>
          <a:p>
            <a:pPr marL="233362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object house {</a:t>
            </a:r>
          </a:p>
          <a:p>
            <a:pPr marL="233362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</a:t>
            </a:r>
            <a:r>
              <a:rPr lang="en-US" dirty="0" err="1" smtClean="0">
                <a:latin typeface="Courier New"/>
                <a:cs typeface="Courier New"/>
              </a:rPr>
              <a:t>floor_area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random.triable</a:t>
            </a:r>
            <a:r>
              <a:rPr lang="en-US" dirty="0" smtClean="0">
                <a:latin typeface="Courier New"/>
                <a:cs typeface="Courier New"/>
              </a:rPr>
              <a:t>(1000,2000) </a:t>
            </a:r>
            <a:r>
              <a:rPr lang="en-US" dirty="0" err="1" smtClean="0">
                <a:latin typeface="Courier New"/>
                <a:cs typeface="Courier New"/>
              </a:rPr>
              <a:t>sf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233362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object recorder {</a:t>
            </a:r>
          </a:p>
          <a:p>
            <a:pPr marL="233362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property </a:t>
            </a:r>
            <a:r>
              <a:rPr lang="en-US" dirty="0" err="1" smtClean="0">
                <a:latin typeface="Courier New"/>
                <a:cs typeface="Courier New"/>
              </a:rPr>
              <a:t>floor_area</a:t>
            </a:r>
            <a:r>
              <a:rPr lang="en-US" b="1" dirty="0" smtClean="0">
                <a:latin typeface="Courier New"/>
                <a:cs typeface="Courier New"/>
              </a:rPr>
              <a:t>[m^2]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pPr marL="233362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       // ...</a:t>
            </a:r>
          </a:p>
          <a:p>
            <a:pPr marL="233362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       };</a:t>
            </a:r>
          </a:p>
          <a:p>
            <a:pPr marL="233362" lvl="1" indent="0"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>
                <a:latin typeface="Arial" charset="0"/>
              </a:rPr>
              <a:t>Additional </a:t>
            </a:r>
            <a:r>
              <a:rPr lang="en-US" dirty="0">
                <a:latin typeface="Arial" charset="0"/>
              </a:rPr>
              <a:t>extensions used for complex numbers</a:t>
            </a:r>
          </a:p>
          <a:p>
            <a:pPr lvl="1"/>
            <a:r>
              <a:rPr lang="en-US" dirty="0">
                <a:latin typeface="Arial" charset="0"/>
              </a:rPr>
              <a:t>real, </a:t>
            </a:r>
            <a:r>
              <a:rPr lang="en-US" dirty="0" err="1">
                <a:latin typeface="Arial" charset="0"/>
              </a:rPr>
              <a:t>imag</a:t>
            </a:r>
            <a:r>
              <a:rPr lang="en-US" dirty="0">
                <a:latin typeface="Arial" charset="0"/>
              </a:rPr>
              <a:t>, mag, </a:t>
            </a:r>
            <a:r>
              <a:rPr lang="en-US" dirty="0" err="1">
                <a:latin typeface="Arial" charset="0"/>
              </a:rPr>
              <a:t>ang</a:t>
            </a:r>
            <a:r>
              <a:rPr lang="en-US" dirty="0">
                <a:latin typeface="Arial" charset="0"/>
              </a:rPr>
              <a:t>, </a:t>
            </a:r>
            <a:r>
              <a:rPr lang="en-US" dirty="0" err="1">
                <a:latin typeface="Arial" charset="0"/>
              </a:rPr>
              <a:t>arg</a:t>
            </a:r>
            <a:endParaRPr lang="en-US" dirty="0">
              <a:latin typeface="Arial" charset="0"/>
            </a:endParaRPr>
          </a:p>
          <a:p>
            <a:pPr lvl="2">
              <a:buFontTx/>
              <a:buNone/>
            </a:pPr>
            <a:endParaRPr lang="en-US" b="1" dirty="0">
              <a:latin typeface="Courier New" charset="0"/>
              <a:cs typeface="Courier New" charset="0"/>
            </a:endParaRPr>
          </a:p>
          <a:p>
            <a:pPr lvl="2">
              <a:buFontTx/>
              <a:buNone/>
            </a:pPr>
            <a:r>
              <a:rPr lang="en-US" b="1" dirty="0">
                <a:latin typeface="Courier New" charset="0"/>
                <a:cs typeface="Courier New" charset="0"/>
              </a:rPr>
              <a:t>property </a:t>
            </a:r>
            <a:r>
              <a:rPr lang="en-US" dirty="0" err="1">
                <a:latin typeface="Courier New" charset="0"/>
                <a:cs typeface="Courier New" charset="0"/>
              </a:rPr>
              <a:t>voltage_A.real</a:t>
            </a:r>
            <a:r>
              <a:rPr lang="en-US" dirty="0">
                <a:latin typeface="Courier New" charset="0"/>
                <a:cs typeface="Courier New" charset="0"/>
              </a:rPr>
              <a:t>;</a:t>
            </a:r>
            <a:endParaRPr lang="en-US" b="1" dirty="0">
              <a:latin typeface="Courier New" charset="0"/>
              <a:cs typeface="Courier New" charset="0"/>
            </a:endParaRPr>
          </a:p>
          <a:p>
            <a:pPr lvl="1"/>
            <a:endParaRPr lang="en-US" dirty="0">
              <a:latin typeface="Arial" charset="0"/>
            </a:endParaRPr>
          </a:p>
          <a:p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959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File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Meaning differs based on </a:t>
            </a:r>
            <a:r>
              <a:rPr lang="en-US" b="1" dirty="0" err="1">
                <a:latin typeface="Arial" charset="0"/>
              </a:rPr>
              <a:t>filetype</a:t>
            </a:r>
            <a:r>
              <a:rPr lang="en-US" dirty="0">
                <a:latin typeface="Arial" charset="0"/>
              </a:rPr>
              <a:t> property</a:t>
            </a:r>
          </a:p>
          <a:p>
            <a:pPr lvl="1"/>
            <a:r>
              <a:rPr lang="en-US" dirty="0">
                <a:latin typeface="Arial" charset="0"/>
              </a:rPr>
              <a:t>Format can be system specific</a:t>
            </a:r>
          </a:p>
          <a:p>
            <a:pPr marL="233362" lvl="1" indent="0" eaLnBrk="1" hangingPunct="1">
              <a:buNone/>
            </a:pPr>
            <a:r>
              <a:rPr lang="en-US" altLang="ja-JP" dirty="0" smtClean="0">
                <a:latin typeface="Arial" charset="0"/>
              </a:rPr>
              <a:t>	</a:t>
            </a:r>
            <a:r>
              <a:rPr lang="ja-JP" altLang="en-US" dirty="0" smtClean="0">
                <a:latin typeface="Arial" charset="0"/>
              </a:rPr>
              <a:t>“</a:t>
            </a:r>
            <a:r>
              <a:rPr lang="en-US" dirty="0">
                <a:latin typeface="Arial" charset="0"/>
              </a:rPr>
              <a:t>/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>
                <a:latin typeface="Arial" charset="0"/>
              </a:rPr>
              <a:t> are normally used; </a:t>
            </a:r>
            <a:r>
              <a:rPr lang="ja-JP" altLang="en-US" dirty="0">
                <a:latin typeface="Arial" charset="0"/>
              </a:rPr>
              <a:t>“</a:t>
            </a:r>
            <a:r>
              <a:rPr lang="en-US" dirty="0">
                <a:latin typeface="Arial" charset="0"/>
              </a:rPr>
              <a:t>\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>
                <a:latin typeface="Arial" charset="0"/>
              </a:rPr>
              <a:t> allowed in Windows</a:t>
            </a:r>
          </a:p>
          <a:p>
            <a:pPr lvl="1"/>
            <a:r>
              <a:rPr lang="en-US" dirty="0">
                <a:latin typeface="Arial" charset="0"/>
              </a:rPr>
              <a:t>File must be writeable</a:t>
            </a:r>
          </a:p>
          <a:p>
            <a:pPr lvl="1"/>
            <a:r>
              <a:rPr lang="en-US" dirty="0">
                <a:latin typeface="Arial" charset="0"/>
              </a:rPr>
              <a:t>Path to file is not automatically created</a:t>
            </a:r>
          </a:p>
          <a:p>
            <a:pPr lvl="1"/>
            <a:r>
              <a:rPr lang="en-US" dirty="0">
                <a:latin typeface="Arial" charset="0"/>
              </a:rPr>
              <a:t>Existing files are overwritten</a:t>
            </a:r>
          </a:p>
          <a:p>
            <a:pPr eaLnBrk="1" hangingPunct="1"/>
            <a:endParaRPr lang="en-US" dirty="0" smtClean="0">
              <a:latin typeface="Arial" charset="0"/>
            </a:endParaRPr>
          </a:p>
          <a:p>
            <a:pPr marL="914400" indent="-914400" eaLnBrk="1" hangingPunct="1"/>
            <a:r>
              <a:rPr lang="en-US" u="sng" dirty="0" smtClean="0">
                <a:latin typeface="Arial" charset="0"/>
              </a:rPr>
              <a:t>Note</a:t>
            </a:r>
            <a:r>
              <a:rPr lang="en-US" dirty="0" smtClean="0">
                <a:latin typeface="Arial" charset="0"/>
              </a:rPr>
              <a:t>:	Write </a:t>
            </a:r>
            <a:r>
              <a:rPr lang="en-US" dirty="0">
                <a:latin typeface="Arial" charset="0"/>
              </a:rPr>
              <a:t>failure is </a:t>
            </a:r>
            <a:r>
              <a:rPr lang="en-US" dirty="0" smtClean="0">
                <a:latin typeface="Arial" charset="0"/>
              </a:rPr>
              <a:t>not an error </a:t>
            </a:r>
            <a:br>
              <a:rPr lang="en-US" dirty="0" smtClean="0">
                <a:latin typeface="Arial" charset="0"/>
              </a:rPr>
            </a:br>
            <a:r>
              <a:rPr lang="en-US" dirty="0" smtClean="0">
                <a:latin typeface="Arial" charset="0"/>
              </a:rPr>
              <a:t>(</a:t>
            </a:r>
            <a:r>
              <a:rPr lang="en-US" dirty="0">
                <a:latin typeface="Arial" charset="0"/>
              </a:rPr>
              <a:t>simulation </a:t>
            </a:r>
            <a:r>
              <a:rPr lang="en-US" dirty="0" smtClean="0">
                <a:latin typeface="Arial" charset="0"/>
              </a:rPr>
              <a:t>continues with a warning)</a:t>
            </a: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40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Interval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Determines the sampling interval for data</a:t>
            </a:r>
          </a:p>
          <a:p>
            <a:pPr lvl="1" eaLnBrk="1" hangingPunct="1"/>
            <a:r>
              <a:rPr lang="en-US" dirty="0">
                <a:latin typeface="Arial" charset="0"/>
              </a:rPr>
              <a:t>How often </a:t>
            </a:r>
            <a:r>
              <a:rPr lang="en-US" dirty="0" smtClean="0">
                <a:latin typeface="Arial" charset="0"/>
              </a:rPr>
              <a:t>should I </a:t>
            </a:r>
            <a:r>
              <a:rPr lang="en-US" dirty="0">
                <a:latin typeface="Arial" charset="0"/>
              </a:rPr>
              <a:t>sample?</a:t>
            </a:r>
          </a:p>
          <a:p>
            <a:pPr eaLnBrk="1" hangingPunct="1"/>
            <a:r>
              <a:rPr lang="en-US" dirty="0">
                <a:latin typeface="Arial" charset="0"/>
              </a:rPr>
              <a:t>Units are seconds</a:t>
            </a:r>
          </a:p>
          <a:p>
            <a:pPr lvl="1"/>
            <a:r>
              <a:rPr lang="en-US" dirty="0">
                <a:latin typeface="Arial" charset="0"/>
              </a:rPr>
              <a:t>-1 means sample transients (on change)</a:t>
            </a:r>
          </a:p>
          <a:p>
            <a:pPr lvl="1"/>
            <a:r>
              <a:rPr lang="en-US" dirty="0">
                <a:latin typeface="Arial" charset="0"/>
              </a:rPr>
              <a:t>0 means sample each </a:t>
            </a:r>
            <a:r>
              <a:rPr lang="en-US" dirty="0" smtClean="0">
                <a:latin typeface="Arial" charset="0"/>
              </a:rPr>
              <a:t>iteration</a:t>
            </a:r>
          </a:p>
          <a:p>
            <a:r>
              <a:rPr lang="en-US" dirty="0" smtClean="0">
                <a:latin typeface="Arial" charset="0"/>
              </a:rPr>
              <a:t>Interval “drives” simulation</a:t>
            </a:r>
          </a:p>
          <a:p>
            <a:pPr lvl="1"/>
            <a:r>
              <a:rPr lang="en-US" dirty="0" smtClean="0">
                <a:latin typeface="Arial" charset="0"/>
              </a:rPr>
              <a:t>Affects numerical results if models don’t handle transients well</a:t>
            </a:r>
          </a:p>
          <a:p>
            <a:endParaRPr lang="en-US" dirty="0">
              <a:latin typeface="Arial" charset="0"/>
            </a:endParaRPr>
          </a:p>
          <a:p>
            <a:pPr marL="914400" indent="-914400"/>
            <a:r>
              <a:rPr lang="en-US" dirty="0" smtClean="0">
                <a:latin typeface="Arial" charset="0"/>
              </a:rPr>
              <a:t>Note:	recording samples are lagging </a:t>
            </a:r>
            <a:br>
              <a:rPr lang="en-US" dirty="0" smtClean="0">
                <a:latin typeface="Arial" charset="0"/>
              </a:rPr>
            </a:br>
            <a:r>
              <a:rPr lang="en-US" dirty="0" smtClean="0">
                <a:latin typeface="Arial" charset="0"/>
              </a:rPr>
              <a:t>(unlike players, which are leading)</a:t>
            </a: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74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Limit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The maximum number of samples</a:t>
            </a:r>
          </a:p>
          <a:p>
            <a:pPr lvl="1" eaLnBrk="1" hangingPunct="1"/>
            <a:r>
              <a:rPr lang="en-US" dirty="0">
                <a:latin typeface="Arial" charset="0"/>
              </a:rPr>
              <a:t>How many samples should I </a:t>
            </a:r>
            <a:r>
              <a:rPr lang="en-US" dirty="0" smtClean="0">
                <a:latin typeface="Arial" charset="0"/>
              </a:rPr>
              <a:t>record?</a:t>
            </a:r>
            <a:endParaRPr lang="en-US" dirty="0">
              <a:latin typeface="Arial" charset="0"/>
            </a:endParaRPr>
          </a:p>
          <a:p>
            <a:pPr eaLnBrk="1" hangingPunct="1"/>
            <a:r>
              <a:rPr lang="en-US" dirty="0">
                <a:latin typeface="Arial" charset="0"/>
              </a:rPr>
              <a:t>Limits the size of the output file</a:t>
            </a:r>
          </a:p>
          <a:p>
            <a:pPr lvl="1"/>
            <a:r>
              <a:rPr lang="en-US" dirty="0">
                <a:latin typeface="Arial" charset="0"/>
              </a:rPr>
              <a:t>0 is default</a:t>
            </a:r>
          </a:p>
          <a:p>
            <a:pPr lvl="1"/>
            <a:r>
              <a:rPr lang="en-US" dirty="0">
                <a:latin typeface="Arial" charset="0"/>
              </a:rPr>
              <a:t>0 means no limit</a:t>
            </a:r>
          </a:p>
          <a:p>
            <a:pPr marL="914400" indent="-914400" eaLnBrk="1" hangingPunct="1"/>
            <a:endParaRPr lang="en-US" dirty="0" smtClean="0">
              <a:latin typeface="Arial" charset="0"/>
            </a:endParaRPr>
          </a:p>
          <a:p>
            <a:pPr marL="914400" indent="-914400" eaLnBrk="1" hangingPunct="1"/>
            <a:r>
              <a:rPr lang="en-US" u="sng" dirty="0" smtClean="0">
                <a:latin typeface="Arial" charset="0"/>
              </a:rPr>
              <a:t>Note</a:t>
            </a:r>
            <a:r>
              <a:rPr lang="en-US" dirty="0" smtClean="0">
                <a:latin typeface="Arial" charset="0"/>
              </a:rPr>
              <a:t>:	If </a:t>
            </a:r>
            <a:r>
              <a:rPr lang="en-US" dirty="0">
                <a:latin typeface="Arial" charset="0"/>
              </a:rPr>
              <a:t>a </a:t>
            </a:r>
            <a:r>
              <a:rPr lang="ja-JP" altLang="en-US" dirty="0">
                <a:latin typeface="Arial" charset="0"/>
              </a:rPr>
              <a:t>“</a:t>
            </a:r>
            <a:r>
              <a:rPr lang="en-US" dirty="0" err="1">
                <a:latin typeface="Arial" charset="0"/>
              </a:rPr>
              <a:t>stoptime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>
                <a:latin typeface="Arial" charset="0"/>
              </a:rPr>
              <a:t> is not specified, simulation </a:t>
            </a:r>
            <a:r>
              <a:rPr lang="en-US" dirty="0" smtClean="0">
                <a:latin typeface="Arial" charset="0"/>
              </a:rPr>
              <a:t>runs </a:t>
            </a:r>
            <a:r>
              <a:rPr lang="en-US" dirty="0">
                <a:latin typeface="Arial" charset="0"/>
              </a:rPr>
              <a:t>until all recorders reach their </a:t>
            </a:r>
            <a:r>
              <a:rPr lang="en-US" dirty="0" smtClean="0">
                <a:latin typeface="Arial" charset="0"/>
              </a:rPr>
              <a:t>limits.</a:t>
            </a: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71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Trigger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Specifies condition to start recording</a:t>
            </a:r>
          </a:p>
          <a:p>
            <a:pPr lvl="1"/>
            <a:r>
              <a:rPr lang="en-US" dirty="0">
                <a:latin typeface="Arial" charset="0"/>
              </a:rPr>
              <a:t>Works only for </a:t>
            </a:r>
            <a:r>
              <a:rPr lang="en-US" dirty="0" smtClean="0">
                <a:latin typeface="Arial" charset="0"/>
              </a:rPr>
              <a:t>the target </a:t>
            </a:r>
            <a:r>
              <a:rPr lang="en-US" dirty="0">
                <a:latin typeface="Arial" charset="0"/>
              </a:rPr>
              <a:t>property </a:t>
            </a:r>
          </a:p>
          <a:p>
            <a:pPr lvl="1"/>
            <a:r>
              <a:rPr lang="en-US" dirty="0">
                <a:latin typeface="Arial" charset="0"/>
              </a:rPr>
              <a:t>Usual compare operations apply</a:t>
            </a:r>
          </a:p>
          <a:p>
            <a:pPr lvl="1"/>
            <a:r>
              <a:rPr lang="en-US" dirty="0" smtClean="0">
                <a:latin typeface="Arial" charset="0"/>
              </a:rPr>
              <a:t>Once </a:t>
            </a:r>
            <a:r>
              <a:rPr lang="en-US" dirty="0">
                <a:latin typeface="Arial" charset="0"/>
              </a:rPr>
              <a:t>triggered, recording continues to limit</a:t>
            </a:r>
          </a:p>
          <a:p>
            <a:pPr eaLnBrk="1" hangingPunct="1"/>
            <a:r>
              <a:rPr lang="en-US" dirty="0" smtClean="0">
                <a:latin typeface="Arial" charset="0"/>
              </a:rPr>
              <a:t>Example</a:t>
            </a:r>
            <a:endParaRPr lang="en-US" dirty="0">
              <a:latin typeface="Arial" charset="0"/>
            </a:endParaRPr>
          </a:p>
          <a:p>
            <a:pPr marL="233362" lvl="1" indent="0" eaLnBrk="1" hangingPunct="1">
              <a:buNone/>
            </a:pPr>
            <a:r>
              <a:rPr lang="en-US" altLang="ja-JP" sz="1800" b="1" dirty="0" smtClean="0">
                <a:latin typeface="Courier New"/>
                <a:cs typeface="Courier New"/>
              </a:rPr>
              <a:t>trigger "</a:t>
            </a:r>
            <a:r>
              <a:rPr lang="en-US" sz="1800" b="1" dirty="0" smtClean="0">
                <a:latin typeface="Courier New"/>
                <a:cs typeface="Courier New"/>
              </a:rPr>
              <a:t>&lt; 0</a:t>
            </a:r>
            <a:r>
              <a:rPr lang="en-US" altLang="ja-JP" sz="1800" b="1" dirty="0" smtClean="0">
                <a:latin typeface="Courier New"/>
                <a:cs typeface="Courier New"/>
              </a:rPr>
              <a:t>";</a:t>
            </a:r>
            <a:r>
              <a:rPr lang="en-US" sz="1800" b="1" dirty="0" smtClean="0">
                <a:latin typeface="Courier New"/>
                <a:cs typeface="Courier New"/>
              </a:rPr>
              <a:t> </a:t>
            </a:r>
            <a:r>
              <a:rPr lang="en-US" sz="1800" dirty="0" smtClean="0">
                <a:latin typeface="Courier New"/>
                <a:cs typeface="Courier New"/>
              </a:rPr>
              <a:t>// start </a:t>
            </a:r>
            <a:r>
              <a:rPr lang="en-US" sz="1800" dirty="0">
                <a:latin typeface="Courier New"/>
                <a:cs typeface="Courier New"/>
              </a:rPr>
              <a:t>recording when </a:t>
            </a:r>
            <a:r>
              <a:rPr lang="en-US" sz="1800" dirty="0" smtClean="0">
                <a:latin typeface="Courier New"/>
                <a:cs typeface="Courier New"/>
              </a:rPr>
              <a:t>target is negative</a:t>
            </a: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5658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</a:rPr>
              <a:t>Multi</a:t>
            </a:r>
            <a:r>
              <a:rPr lang="en-US" dirty="0">
                <a:latin typeface="Arial" charset="0"/>
              </a:rPr>
              <a:t>-Recorder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 wrap="none">
            <a:norm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kern="0" dirty="0"/>
              <a:t>Same basic syntax as a recorder</a:t>
            </a:r>
          </a:p>
          <a:p>
            <a:pPr lvl="1">
              <a:spcBef>
                <a:spcPct val="20000"/>
              </a:spcBef>
              <a:defRPr/>
            </a:pPr>
            <a:r>
              <a:rPr lang="en-US" kern="0" dirty="0"/>
              <a:t>Allows user to record from multiple objects into a single </a:t>
            </a:r>
            <a:r>
              <a:rPr lang="en-US" kern="0" dirty="0" smtClean="0"/>
              <a:t>file</a:t>
            </a:r>
          </a:p>
          <a:p>
            <a:pPr>
              <a:spcBef>
                <a:spcPct val="20000"/>
              </a:spcBef>
              <a:defRPr/>
            </a:pPr>
            <a:r>
              <a:rPr lang="en-US" kern="0" dirty="0" smtClean="0"/>
              <a:t>Example:</a:t>
            </a:r>
            <a:endParaRPr lang="en-US" kern="0" dirty="0"/>
          </a:p>
          <a:p>
            <a:r>
              <a:rPr lang="en-US" sz="1400" b="0" dirty="0">
                <a:latin typeface="Courier New" charset="0"/>
                <a:cs typeface="Courier New" charset="0"/>
              </a:rPr>
              <a:t>object meter {</a:t>
            </a:r>
          </a:p>
          <a:p>
            <a:r>
              <a:rPr lang="en-US" sz="1400" b="0" dirty="0" smtClean="0">
                <a:latin typeface="Courier New" charset="0"/>
                <a:cs typeface="Courier New" charset="0"/>
              </a:rPr>
              <a:t>       name </a:t>
            </a:r>
            <a:r>
              <a:rPr lang="en-US" sz="1400" b="0" dirty="0">
                <a:latin typeface="Courier New" charset="0"/>
                <a:cs typeface="Courier New" charset="0"/>
              </a:rPr>
              <a:t>meter1;</a:t>
            </a:r>
          </a:p>
          <a:p>
            <a:r>
              <a:rPr lang="en-US" sz="1400" b="0" dirty="0">
                <a:latin typeface="Courier New" charset="0"/>
                <a:cs typeface="Courier New" charset="0"/>
              </a:rPr>
              <a:t>  </a:t>
            </a:r>
            <a:r>
              <a:rPr lang="en-US" sz="1400" b="0" dirty="0" smtClean="0">
                <a:latin typeface="Courier New" charset="0"/>
                <a:cs typeface="Courier New" charset="0"/>
              </a:rPr>
              <a:t>     phases </a:t>
            </a:r>
            <a:r>
              <a:rPr lang="en-US" sz="1400" b="0" dirty="0">
                <a:latin typeface="Courier New" charset="0"/>
                <a:cs typeface="Courier New" charset="0"/>
              </a:rPr>
              <a:t>ABCN;</a:t>
            </a:r>
          </a:p>
          <a:p>
            <a:r>
              <a:rPr lang="en-US" sz="1400" b="0" dirty="0">
                <a:latin typeface="Courier New" charset="0"/>
                <a:cs typeface="Courier New" charset="0"/>
              </a:rPr>
              <a:t>  </a:t>
            </a:r>
            <a:r>
              <a:rPr lang="en-US" sz="1400" b="0" dirty="0" smtClean="0">
                <a:latin typeface="Courier New" charset="0"/>
                <a:cs typeface="Courier New" charset="0"/>
              </a:rPr>
              <a:t>     </a:t>
            </a:r>
            <a:r>
              <a:rPr lang="en-US" sz="1400" b="0" dirty="0" err="1" smtClean="0">
                <a:latin typeface="Courier New" charset="0"/>
                <a:cs typeface="Courier New" charset="0"/>
              </a:rPr>
              <a:t>nominal_voltage</a:t>
            </a:r>
            <a:r>
              <a:rPr lang="en-US" sz="1400" b="0" dirty="0" smtClean="0">
                <a:latin typeface="Courier New" charset="0"/>
                <a:cs typeface="Courier New" charset="0"/>
              </a:rPr>
              <a:t> </a:t>
            </a:r>
            <a:r>
              <a:rPr lang="en-US" sz="1400" b="0" dirty="0">
                <a:latin typeface="Courier New" charset="0"/>
                <a:cs typeface="Courier New" charset="0"/>
              </a:rPr>
              <a:t>7200;</a:t>
            </a:r>
          </a:p>
          <a:p>
            <a:r>
              <a:rPr lang="en-US" sz="1400" dirty="0">
                <a:latin typeface="Courier New" charset="0"/>
                <a:cs typeface="Courier New" charset="0"/>
              </a:rPr>
              <a:t>  </a:t>
            </a:r>
            <a:r>
              <a:rPr lang="en-US" sz="1400" dirty="0" smtClean="0">
                <a:latin typeface="Courier New" charset="0"/>
                <a:cs typeface="Courier New" charset="0"/>
              </a:rPr>
              <a:t>     </a:t>
            </a:r>
            <a:r>
              <a:rPr lang="en-US" sz="1400" b="0" dirty="0" smtClean="0">
                <a:latin typeface="Courier New" charset="0"/>
                <a:cs typeface="Courier New" charset="0"/>
              </a:rPr>
              <a:t>object</a:t>
            </a:r>
            <a:r>
              <a:rPr lang="en-US" sz="1400" dirty="0" smtClean="0">
                <a:latin typeface="Courier New" charset="0"/>
                <a:cs typeface="Courier New" charset="0"/>
              </a:rPr>
              <a:t> </a:t>
            </a:r>
            <a:r>
              <a:rPr lang="en-US" sz="1400" dirty="0" err="1">
                <a:latin typeface="Courier New" charset="0"/>
                <a:cs typeface="Courier New" charset="0"/>
              </a:rPr>
              <a:t>multi_recorder</a:t>
            </a:r>
            <a:r>
              <a:rPr lang="en-US" sz="1400" dirty="0">
                <a:latin typeface="Courier New" charset="0"/>
                <a:cs typeface="Courier New" charset="0"/>
              </a:rPr>
              <a:t> </a:t>
            </a:r>
            <a:r>
              <a:rPr lang="en-US" sz="1400" b="0" dirty="0">
                <a:latin typeface="Courier New" charset="0"/>
                <a:cs typeface="Courier New" charset="0"/>
              </a:rPr>
              <a:t>{</a:t>
            </a:r>
          </a:p>
          <a:p>
            <a:r>
              <a:rPr lang="en-US" sz="1400" dirty="0">
                <a:latin typeface="Courier New" charset="0"/>
                <a:cs typeface="Courier New" charset="0"/>
              </a:rPr>
              <a:t>     </a:t>
            </a:r>
            <a:r>
              <a:rPr lang="en-US" sz="1400" dirty="0" smtClean="0">
                <a:latin typeface="Courier New" charset="0"/>
                <a:cs typeface="Courier New" charset="0"/>
              </a:rPr>
              <a:t>         </a:t>
            </a:r>
            <a:r>
              <a:rPr lang="en-US" sz="1400" b="0" dirty="0" smtClean="0">
                <a:latin typeface="Courier New" charset="0"/>
                <a:cs typeface="Courier New" charset="0"/>
              </a:rPr>
              <a:t>property</a:t>
            </a:r>
            <a:r>
              <a:rPr lang="en-US" sz="1400" dirty="0" smtClean="0">
                <a:latin typeface="Courier New" charset="0"/>
                <a:cs typeface="Courier New" charset="0"/>
              </a:rPr>
              <a:t> "measured_real_power</a:t>
            </a:r>
            <a:r>
              <a:rPr lang="en-US" sz="1400" dirty="0">
                <a:latin typeface="Courier New" charset="0"/>
                <a:cs typeface="Courier New" charset="0"/>
              </a:rPr>
              <a:t>,meter2:</a:t>
            </a:r>
            <a:r>
              <a:rPr lang="en-US" sz="1400" dirty="0" smtClean="0">
                <a:latin typeface="Courier New" charset="0"/>
                <a:cs typeface="Courier New" charset="0"/>
              </a:rPr>
              <a:t>constant_power_A_real";</a:t>
            </a:r>
            <a:endParaRPr lang="en-US" sz="1400" dirty="0">
              <a:latin typeface="Courier New" charset="0"/>
              <a:cs typeface="Courier New" charset="0"/>
            </a:endParaRPr>
          </a:p>
          <a:p>
            <a:r>
              <a:rPr lang="en-US" sz="1400" dirty="0" smtClean="0">
                <a:latin typeface="Courier New" charset="0"/>
                <a:cs typeface="Courier New" charset="0"/>
              </a:rPr>
              <a:t>              </a:t>
            </a:r>
            <a:r>
              <a:rPr lang="en-US" sz="1400" b="0" dirty="0" smtClean="0">
                <a:latin typeface="Courier New" charset="0"/>
                <a:cs typeface="Courier New" charset="0"/>
              </a:rPr>
              <a:t>limit </a:t>
            </a:r>
            <a:r>
              <a:rPr lang="en-US" sz="1400" b="0" dirty="0">
                <a:latin typeface="Courier New" charset="0"/>
                <a:cs typeface="Courier New" charset="0"/>
              </a:rPr>
              <a:t>8808;</a:t>
            </a:r>
          </a:p>
          <a:p>
            <a:r>
              <a:rPr lang="en-US" sz="1400" b="0" dirty="0">
                <a:latin typeface="Courier New" charset="0"/>
                <a:cs typeface="Courier New" charset="0"/>
              </a:rPr>
              <a:t>     </a:t>
            </a:r>
            <a:r>
              <a:rPr lang="en-US" sz="1400" b="0" dirty="0" smtClean="0">
                <a:latin typeface="Courier New" charset="0"/>
                <a:cs typeface="Courier New" charset="0"/>
              </a:rPr>
              <a:t>         interval </a:t>
            </a:r>
            <a:r>
              <a:rPr lang="en-US" sz="1400" b="0" dirty="0">
                <a:latin typeface="Courier New" charset="0"/>
                <a:cs typeface="Courier New" charset="0"/>
              </a:rPr>
              <a:t>1800;</a:t>
            </a:r>
          </a:p>
          <a:p>
            <a:r>
              <a:rPr lang="en-US" sz="1400" b="0" dirty="0">
                <a:latin typeface="Courier New" charset="0"/>
                <a:cs typeface="Courier New" charset="0"/>
              </a:rPr>
              <a:t>     </a:t>
            </a:r>
            <a:r>
              <a:rPr lang="en-US" sz="1400" b="0" dirty="0" smtClean="0">
                <a:latin typeface="Courier New" charset="0"/>
                <a:cs typeface="Courier New" charset="0"/>
              </a:rPr>
              <a:t>         file </a:t>
            </a:r>
            <a:r>
              <a:rPr lang="en-US" sz="1400" b="0" dirty="0" err="1">
                <a:latin typeface="Courier New" charset="0"/>
                <a:cs typeface="Courier New" charset="0"/>
              </a:rPr>
              <a:t>record_power.csv</a:t>
            </a:r>
            <a:r>
              <a:rPr lang="en-US" sz="1400" b="0" dirty="0">
                <a:latin typeface="Courier New" charset="0"/>
                <a:cs typeface="Courier New" charset="0"/>
              </a:rPr>
              <a:t>;</a:t>
            </a:r>
          </a:p>
          <a:p>
            <a:r>
              <a:rPr lang="en-US" sz="1400" b="0" dirty="0">
                <a:latin typeface="Courier New" charset="0"/>
                <a:cs typeface="Courier New" charset="0"/>
              </a:rPr>
              <a:t>  </a:t>
            </a:r>
            <a:r>
              <a:rPr lang="en-US" sz="1400" b="0" dirty="0" smtClean="0">
                <a:latin typeface="Courier New" charset="0"/>
                <a:cs typeface="Courier New" charset="0"/>
              </a:rPr>
              <a:t>     }</a:t>
            </a:r>
            <a:r>
              <a:rPr lang="en-US" sz="1400" b="0" dirty="0">
                <a:latin typeface="Courier New" charset="0"/>
                <a:cs typeface="Courier New" charset="0"/>
              </a:rPr>
              <a:t>;</a:t>
            </a:r>
          </a:p>
          <a:p>
            <a:r>
              <a:rPr lang="en-US" sz="1400" b="0" dirty="0">
                <a:latin typeface="Courier New" charset="0"/>
                <a:cs typeface="Courier New" charset="0"/>
              </a:rPr>
              <a:t>}</a:t>
            </a:r>
            <a:endParaRPr lang="en-US" sz="1400" b="0" dirty="0"/>
          </a:p>
        </p:txBody>
      </p:sp>
      <p:grpSp>
        <p:nvGrpSpPr>
          <p:cNvPr id="11269" name="Group 6"/>
          <p:cNvGrpSpPr>
            <a:grpSpLocks/>
          </p:cNvGrpSpPr>
          <p:nvPr/>
        </p:nvGrpSpPr>
        <p:grpSpPr bwMode="auto">
          <a:xfrm>
            <a:off x="5314099" y="4495800"/>
            <a:ext cx="1781175" cy="1709738"/>
            <a:chOff x="5257800" y="1447800"/>
            <a:chExt cx="1781175" cy="1709738"/>
          </a:xfrm>
        </p:grpSpPr>
        <p:cxnSp>
          <p:nvCxnSpPr>
            <p:cNvPr id="8" name="Straight Arrow Connector 7"/>
            <p:cNvCxnSpPr>
              <a:stCxn id="11271" idx="0"/>
            </p:cNvCxnSpPr>
            <p:nvPr/>
          </p:nvCxnSpPr>
          <p:spPr>
            <a:xfrm flipH="1" flipV="1">
              <a:off x="5506301" y="1447800"/>
              <a:ext cx="642087" cy="1371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71" name="TextBox 8"/>
            <p:cNvSpPr txBox="1">
              <a:spLocks noChangeArrowheads="1"/>
            </p:cNvSpPr>
            <p:nvPr/>
          </p:nvSpPr>
          <p:spPr bwMode="auto">
            <a:xfrm>
              <a:off x="5257800" y="2819400"/>
              <a:ext cx="178117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dirty="0"/>
                <a:t>non-parent object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010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Demo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sz="quarter" idx="14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400" b="0" dirty="0">
                <a:latin typeface="Courier New"/>
                <a:cs typeface="Courier New"/>
              </a:rPr>
              <a:t>/</a:t>
            </a:r>
            <a:r>
              <a:rPr lang="en-US" sz="1400" b="0" dirty="0" smtClean="0">
                <a:latin typeface="Courier New"/>
                <a:cs typeface="Courier New"/>
              </a:rPr>
              <a:t>/ </a:t>
            </a:r>
            <a:r>
              <a:rPr lang="en-US" sz="1400" b="0" dirty="0" err="1" smtClean="0">
                <a:latin typeface="Courier New"/>
                <a:cs typeface="Courier New"/>
              </a:rPr>
              <a:t>player_recorder.glm</a:t>
            </a:r>
            <a:endParaRPr lang="en-US" sz="1400" b="0" dirty="0">
              <a:latin typeface="Courier New"/>
              <a:cs typeface="Courier New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400" b="0" dirty="0">
                <a:latin typeface="Courier New"/>
                <a:cs typeface="Courier New"/>
              </a:rPr>
              <a:t>module residential;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400" b="0" dirty="0">
                <a:latin typeface="Courier New"/>
                <a:cs typeface="Courier New"/>
              </a:rPr>
              <a:t>module tape</a:t>
            </a:r>
            <a:r>
              <a:rPr lang="en-US" sz="1400" b="0" dirty="0" smtClean="0">
                <a:latin typeface="Courier New"/>
                <a:cs typeface="Courier New"/>
              </a:rPr>
              <a:t>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400" b="0" dirty="0" smtClean="0">
                <a:latin typeface="Courier New"/>
                <a:cs typeface="Courier New"/>
              </a:rPr>
              <a:t>clock </a:t>
            </a:r>
            <a:r>
              <a:rPr lang="en-US" sz="1400" b="0" dirty="0">
                <a:latin typeface="Courier New"/>
                <a:cs typeface="Courier New"/>
              </a:rPr>
              <a:t>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400" b="0" dirty="0">
                <a:latin typeface="Courier New"/>
                <a:cs typeface="Courier New"/>
              </a:rPr>
              <a:t> </a:t>
            </a:r>
            <a:r>
              <a:rPr lang="en-US" sz="1400" b="0" dirty="0" smtClean="0">
                <a:latin typeface="Courier New"/>
                <a:cs typeface="Courier New"/>
              </a:rPr>
              <a:t>     </a:t>
            </a:r>
            <a:r>
              <a:rPr lang="en-US" sz="1400" b="0" dirty="0" err="1" smtClean="0">
                <a:latin typeface="Courier New"/>
                <a:cs typeface="Courier New"/>
              </a:rPr>
              <a:t>timezone</a:t>
            </a:r>
            <a:r>
              <a:rPr lang="en-US" sz="1400" b="0" dirty="0" smtClean="0">
                <a:latin typeface="Courier New"/>
                <a:cs typeface="Courier New"/>
              </a:rPr>
              <a:t> </a:t>
            </a:r>
            <a:r>
              <a:rPr lang="en-US" sz="1400" b="0" dirty="0">
                <a:latin typeface="Courier New"/>
                <a:cs typeface="Courier New"/>
              </a:rPr>
              <a:t>PST+8PDT;</a:t>
            </a:r>
          </a:p>
          <a:p>
            <a:pPr>
              <a:lnSpc>
                <a:spcPct val="80000"/>
              </a:lnSpc>
            </a:pPr>
            <a:r>
              <a:rPr lang="en-US" sz="1400" b="0" dirty="0">
                <a:latin typeface="Courier New"/>
                <a:cs typeface="Courier New"/>
              </a:rPr>
              <a:t> </a:t>
            </a:r>
            <a:r>
              <a:rPr lang="en-US" sz="1400" b="0" dirty="0" smtClean="0">
                <a:latin typeface="Courier New"/>
                <a:cs typeface="Courier New"/>
              </a:rPr>
              <a:t>     </a:t>
            </a:r>
            <a:r>
              <a:rPr lang="en-US" sz="1400" b="0" dirty="0" err="1" smtClean="0">
                <a:latin typeface="Courier New"/>
                <a:cs typeface="Courier New"/>
              </a:rPr>
              <a:t>starttime</a:t>
            </a:r>
            <a:r>
              <a:rPr lang="en-US" sz="1400" b="0" dirty="0" smtClean="0">
                <a:latin typeface="Courier New"/>
                <a:cs typeface="Courier New"/>
              </a:rPr>
              <a:t> '</a:t>
            </a:r>
            <a:r>
              <a:rPr lang="en-US" sz="1400" b="0" dirty="0">
                <a:latin typeface="Courier New"/>
                <a:cs typeface="Courier New"/>
              </a:rPr>
              <a:t>2001-01-01 </a:t>
            </a:r>
            <a:r>
              <a:rPr lang="en-US" sz="1400" b="0" dirty="0" smtClean="0">
                <a:latin typeface="Courier New"/>
                <a:cs typeface="Courier New"/>
              </a:rPr>
              <a:t>00</a:t>
            </a:r>
            <a:r>
              <a:rPr lang="en-US" sz="1400" b="0" dirty="0">
                <a:latin typeface="Courier New"/>
                <a:cs typeface="Courier New"/>
              </a:rPr>
              <a:t>:00:</a:t>
            </a:r>
            <a:r>
              <a:rPr lang="en-US" sz="1400" b="0" dirty="0" smtClean="0">
                <a:latin typeface="Courier New"/>
                <a:cs typeface="Courier New"/>
              </a:rPr>
              <a:t>00 PST'</a:t>
            </a:r>
            <a:r>
              <a:rPr lang="en-US" sz="1400" b="0" dirty="0">
                <a:latin typeface="Courier New"/>
                <a:cs typeface="Courier New"/>
              </a:rPr>
              <a:t>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400" b="0" dirty="0" smtClean="0">
                <a:latin typeface="Courier New"/>
                <a:cs typeface="Courier New"/>
              </a:rPr>
              <a:t>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400" b="0" dirty="0" smtClean="0">
                <a:latin typeface="Courier New"/>
                <a:cs typeface="Courier New"/>
              </a:rPr>
              <a:t>object house:1 </a:t>
            </a:r>
            <a:r>
              <a:rPr lang="en-US" sz="1400" b="0" dirty="0">
                <a:latin typeface="Courier New"/>
                <a:cs typeface="Courier New"/>
              </a:rPr>
              <a:t>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400" b="0" dirty="0">
                <a:latin typeface="Courier New"/>
                <a:cs typeface="Courier New"/>
              </a:rPr>
              <a:t> </a:t>
            </a:r>
            <a:r>
              <a:rPr lang="en-US" sz="1400" b="0" dirty="0" smtClean="0">
                <a:latin typeface="Courier New"/>
                <a:cs typeface="Courier New"/>
              </a:rPr>
              <a:t>      </a:t>
            </a:r>
            <a:r>
              <a:rPr lang="en-US" sz="1400" b="0" dirty="0" err="1" smtClean="0">
                <a:latin typeface="Courier New"/>
                <a:cs typeface="Courier New"/>
              </a:rPr>
              <a:t>heating_setpoint</a:t>
            </a:r>
            <a:r>
              <a:rPr lang="en-US" sz="1400" b="0" dirty="0" smtClean="0">
                <a:latin typeface="Courier New"/>
                <a:cs typeface="Courier New"/>
              </a:rPr>
              <a:t> 40degF</a:t>
            </a:r>
            <a:r>
              <a:rPr lang="en-US" sz="1400" b="0" dirty="0">
                <a:latin typeface="Courier New"/>
                <a:cs typeface="Courier New"/>
              </a:rPr>
              <a:t>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400" b="0" dirty="0">
                <a:latin typeface="Courier New"/>
                <a:cs typeface="Courier New"/>
              </a:rPr>
              <a:t> </a:t>
            </a:r>
            <a:r>
              <a:rPr lang="en-US" sz="1400" b="0" dirty="0" smtClean="0">
                <a:latin typeface="Courier New"/>
                <a:cs typeface="Courier New"/>
              </a:rPr>
              <a:t>      </a:t>
            </a:r>
            <a:r>
              <a:rPr lang="en-US" sz="1400" b="0" dirty="0" err="1" smtClean="0">
                <a:latin typeface="Courier New"/>
                <a:cs typeface="Courier New"/>
              </a:rPr>
              <a:t>cooling_setpoint</a:t>
            </a:r>
            <a:r>
              <a:rPr lang="en-US" sz="1400" b="0" dirty="0" smtClean="0">
                <a:latin typeface="Courier New"/>
                <a:cs typeface="Courier New"/>
              </a:rPr>
              <a:t> 90degF;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400" b="0" dirty="0" smtClean="0">
                <a:latin typeface="Courier New"/>
                <a:cs typeface="Courier New"/>
              </a:rPr>
              <a:t>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400" b="0" dirty="0" smtClean="0">
                <a:latin typeface="Courier New"/>
                <a:cs typeface="Courier New"/>
              </a:rPr>
              <a:t>object </a:t>
            </a:r>
            <a:r>
              <a:rPr lang="en-US" sz="1400" b="0" dirty="0">
                <a:latin typeface="Courier New"/>
                <a:cs typeface="Courier New"/>
              </a:rPr>
              <a:t>player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400" b="0" dirty="0" smtClean="0">
                <a:latin typeface="Courier New"/>
                <a:cs typeface="Courier New"/>
              </a:rPr>
              <a:t>       parent house:1;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400" b="0" dirty="0" smtClean="0">
                <a:latin typeface="Courier New"/>
                <a:cs typeface="Courier New"/>
              </a:rPr>
              <a:t>       property </a:t>
            </a:r>
            <a:r>
              <a:rPr lang="en-US" sz="1400" b="0" dirty="0" err="1" smtClean="0">
                <a:latin typeface="Courier New"/>
                <a:cs typeface="Courier New"/>
              </a:rPr>
              <a:t>cooling_setpoint</a:t>
            </a:r>
            <a:r>
              <a:rPr lang="en-US" sz="1400" b="0" dirty="0" smtClean="0">
                <a:latin typeface="Courier New"/>
                <a:cs typeface="Courier New"/>
              </a:rPr>
              <a:t>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400" b="0" dirty="0" smtClean="0">
                <a:latin typeface="Courier New"/>
                <a:cs typeface="Courier New"/>
              </a:rPr>
              <a:t>       file </a:t>
            </a:r>
            <a:r>
              <a:rPr lang="en-US" sz="1400" b="0" dirty="0" err="1">
                <a:latin typeface="Courier New"/>
                <a:cs typeface="Courier New"/>
              </a:rPr>
              <a:t>theat.csv</a:t>
            </a:r>
            <a:r>
              <a:rPr lang="en-US" sz="1400" b="0" dirty="0">
                <a:latin typeface="Courier New"/>
                <a:cs typeface="Courier New"/>
              </a:rPr>
              <a:t>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400" b="0" dirty="0">
                <a:latin typeface="Courier New"/>
                <a:cs typeface="Courier New"/>
              </a:rPr>
              <a:t> </a:t>
            </a:r>
            <a:r>
              <a:rPr lang="en-US" sz="1400" b="0" dirty="0" smtClean="0">
                <a:latin typeface="Courier New"/>
                <a:cs typeface="Courier New"/>
              </a:rPr>
              <a:t>      loop </a:t>
            </a:r>
            <a:r>
              <a:rPr lang="en-US" sz="1400" b="0" dirty="0">
                <a:latin typeface="Courier New"/>
                <a:cs typeface="Courier New"/>
              </a:rPr>
              <a:t>100; </a:t>
            </a:r>
            <a:r>
              <a:rPr lang="en-US" sz="1400" b="0" dirty="0" smtClean="0">
                <a:latin typeface="Courier New"/>
                <a:cs typeface="Courier New"/>
              </a:rPr>
              <a:t>// does not drive simulation</a:t>
            </a:r>
            <a:endParaRPr lang="en-US" sz="1400" b="0" dirty="0">
              <a:latin typeface="Courier New"/>
              <a:cs typeface="Courier New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400" b="0" dirty="0">
                <a:latin typeface="Courier New"/>
                <a:cs typeface="Courier New"/>
              </a:rPr>
              <a:t>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400" b="0" dirty="0">
                <a:latin typeface="Courier New"/>
                <a:cs typeface="Courier New"/>
              </a:rPr>
              <a:t>object </a:t>
            </a:r>
            <a:r>
              <a:rPr lang="en-US" sz="1400" b="0" dirty="0" smtClean="0">
                <a:latin typeface="Courier New"/>
                <a:cs typeface="Courier New"/>
              </a:rPr>
              <a:t>recorder{</a:t>
            </a:r>
            <a:endParaRPr lang="en-US" sz="1400" b="0" dirty="0">
              <a:latin typeface="Courier New"/>
              <a:cs typeface="Courier New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400" b="0" dirty="0">
                <a:latin typeface="Courier New"/>
                <a:cs typeface="Courier New"/>
              </a:rPr>
              <a:t> </a:t>
            </a:r>
            <a:r>
              <a:rPr lang="en-US" sz="1400" b="0" dirty="0" smtClean="0">
                <a:latin typeface="Courier New"/>
                <a:cs typeface="Courier New"/>
              </a:rPr>
              <a:t>      parent house:1;</a:t>
            </a:r>
            <a:endParaRPr lang="en-US" sz="1400" b="0" dirty="0">
              <a:latin typeface="Courier New"/>
              <a:cs typeface="Courier New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400" b="0" dirty="0">
                <a:latin typeface="Courier New"/>
                <a:cs typeface="Courier New"/>
              </a:rPr>
              <a:t> </a:t>
            </a:r>
            <a:r>
              <a:rPr lang="en-US" sz="1400" b="0" dirty="0" smtClean="0">
                <a:latin typeface="Courier New"/>
                <a:cs typeface="Courier New"/>
              </a:rPr>
              <a:t>      property </a:t>
            </a:r>
            <a:r>
              <a:rPr lang="en-US" sz="1400" b="0" dirty="0" err="1">
                <a:latin typeface="Courier New"/>
                <a:cs typeface="Courier New"/>
              </a:rPr>
              <a:t>air_temperature,cooling_setpoint</a:t>
            </a:r>
            <a:r>
              <a:rPr lang="en-US" sz="1400" b="0" dirty="0">
                <a:latin typeface="Courier New"/>
                <a:cs typeface="Courier New"/>
              </a:rPr>
              <a:t>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400" b="0" dirty="0">
                <a:latin typeface="Courier New"/>
                <a:cs typeface="Courier New"/>
              </a:rPr>
              <a:t> </a:t>
            </a:r>
            <a:r>
              <a:rPr lang="en-US" sz="1400" b="0" dirty="0" smtClean="0">
                <a:latin typeface="Courier New"/>
                <a:cs typeface="Courier New"/>
              </a:rPr>
              <a:t>      file </a:t>
            </a:r>
            <a:r>
              <a:rPr lang="en-US" sz="1400" b="0" dirty="0" err="1">
                <a:latin typeface="Courier New"/>
                <a:cs typeface="Courier New"/>
              </a:rPr>
              <a:t>theat_record.csv</a:t>
            </a:r>
            <a:r>
              <a:rPr lang="en-US" sz="1400" b="0" dirty="0">
                <a:latin typeface="Courier New"/>
                <a:cs typeface="Courier New"/>
              </a:rPr>
              <a:t>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400" b="0" dirty="0">
                <a:latin typeface="Courier New"/>
                <a:cs typeface="Courier New"/>
              </a:rPr>
              <a:t> </a:t>
            </a:r>
            <a:r>
              <a:rPr lang="en-US" sz="1400" b="0" dirty="0" smtClean="0">
                <a:latin typeface="Courier New"/>
                <a:cs typeface="Courier New"/>
              </a:rPr>
              <a:t>      interval </a:t>
            </a:r>
            <a:r>
              <a:rPr lang="en-US" sz="1400" b="0" dirty="0">
                <a:latin typeface="Courier New"/>
                <a:cs typeface="Courier New"/>
              </a:rPr>
              <a:t>7200</a:t>
            </a:r>
            <a:r>
              <a:rPr lang="en-US" sz="1400" b="0" dirty="0" smtClean="0">
                <a:latin typeface="Courier New"/>
                <a:cs typeface="Courier New"/>
              </a:rPr>
              <a:t>; // 2 hours</a:t>
            </a:r>
            <a:endParaRPr lang="en-US" sz="1400" b="0" dirty="0">
              <a:latin typeface="Courier New"/>
              <a:cs typeface="Courier New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400" b="0" dirty="0">
                <a:latin typeface="Courier New"/>
                <a:cs typeface="Courier New"/>
              </a:rPr>
              <a:t> </a:t>
            </a:r>
            <a:r>
              <a:rPr lang="en-US" sz="1400" b="0" dirty="0" smtClean="0">
                <a:latin typeface="Courier New"/>
                <a:cs typeface="Courier New"/>
              </a:rPr>
              <a:t>      limit </a:t>
            </a:r>
            <a:r>
              <a:rPr lang="en-US" sz="1400" b="0" dirty="0">
                <a:latin typeface="Courier New"/>
                <a:cs typeface="Courier New"/>
              </a:rPr>
              <a:t>48</a:t>
            </a:r>
            <a:r>
              <a:rPr lang="en-US" sz="1400" b="0" dirty="0" smtClean="0">
                <a:latin typeface="Courier New"/>
                <a:cs typeface="Courier New"/>
              </a:rPr>
              <a:t>; // records 48 samples -&gt; drives simulation for 96 hours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400" b="0" dirty="0" smtClean="0">
                <a:latin typeface="Courier New"/>
                <a:cs typeface="Courier New"/>
              </a:rPr>
              <a:t>}</a:t>
            </a:r>
            <a:endParaRPr lang="en-US" sz="1400" b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0710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</a:rPr>
              <a:t>Determining next state change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</a:pPr>
            <a:endParaRPr lang="en-US" i="1" dirty="0" smtClean="0"/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</a:pPr>
            <a:r>
              <a:rPr lang="en-US" i="1" dirty="0" smtClean="0"/>
              <a:t>Resolution </a:t>
            </a:r>
            <a:r>
              <a:rPr lang="en-US" i="1" dirty="0"/>
              <a:t>of multiple overlapping time series</a:t>
            </a:r>
            <a:endParaRPr lang="en-US" i="1" dirty="0">
              <a:sym typeface="Symbol" charset="0"/>
            </a:endParaRPr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</a:pPr>
            <a:endParaRPr lang="en-US" i="1" dirty="0">
              <a:sym typeface="Symbol" charset="0"/>
            </a:endParaRPr>
          </a:p>
          <a:p>
            <a:endParaRPr lang="en-US" dirty="0"/>
          </a:p>
        </p:txBody>
      </p:sp>
      <p:sp>
        <p:nvSpPr>
          <p:cNvPr id="6147" name="Line 4"/>
          <p:cNvSpPr>
            <a:spLocks noChangeShapeType="1"/>
          </p:cNvSpPr>
          <p:nvPr/>
        </p:nvSpPr>
        <p:spPr bwMode="auto">
          <a:xfrm>
            <a:off x="914400" y="5257800"/>
            <a:ext cx="7315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48" name="Line 5"/>
          <p:cNvSpPr>
            <a:spLocks noChangeShapeType="1"/>
          </p:cNvSpPr>
          <p:nvPr/>
        </p:nvSpPr>
        <p:spPr bwMode="auto">
          <a:xfrm flipV="1">
            <a:off x="914400" y="2514600"/>
            <a:ext cx="0" cy="274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49" name="Text Box 6"/>
          <p:cNvSpPr txBox="1">
            <a:spLocks noChangeArrowheads="1"/>
          </p:cNvSpPr>
          <p:nvPr/>
        </p:nvSpPr>
        <p:spPr bwMode="auto">
          <a:xfrm>
            <a:off x="7239000" y="5334000"/>
            <a:ext cx="971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Time (</a:t>
            </a:r>
            <a:r>
              <a:rPr lang="en-US" i="1"/>
              <a:t>t</a:t>
            </a:r>
            <a:r>
              <a:rPr lang="en-US"/>
              <a:t>)</a:t>
            </a:r>
          </a:p>
        </p:txBody>
      </p:sp>
      <p:sp>
        <p:nvSpPr>
          <p:cNvPr id="6150" name="Text Box 7"/>
          <p:cNvSpPr txBox="1">
            <a:spLocks noChangeArrowheads="1"/>
          </p:cNvSpPr>
          <p:nvPr/>
        </p:nvSpPr>
        <p:spPr bwMode="auto">
          <a:xfrm rot="-5400000">
            <a:off x="116682" y="2702718"/>
            <a:ext cx="1047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State (</a:t>
            </a:r>
            <a:r>
              <a:rPr lang="en-US" i="1"/>
              <a:t>x</a:t>
            </a:r>
            <a:r>
              <a:rPr lang="en-US"/>
              <a:t>)</a:t>
            </a:r>
          </a:p>
        </p:txBody>
      </p:sp>
      <p:sp>
        <p:nvSpPr>
          <p:cNvPr id="6151" name="Freeform 80"/>
          <p:cNvSpPr>
            <a:spLocks/>
          </p:cNvSpPr>
          <p:nvPr/>
        </p:nvSpPr>
        <p:spPr bwMode="auto">
          <a:xfrm>
            <a:off x="914400" y="4165600"/>
            <a:ext cx="7315200" cy="355600"/>
          </a:xfrm>
          <a:custGeom>
            <a:avLst/>
            <a:gdLst>
              <a:gd name="T0" fmla="*/ 0 w 4608"/>
              <a:gd name="T1" fmla="*/ 2147483647 h 224"/>
              <a:gd name="T2" fmla="*/ 2147483647 w 4608"/>
              <a:gd name="T3" fmla="*/ 2147483647 h 224"/>
              <a:gd name="T4" fmla="*/ 2147483647 w 4608"/>
              <a:gd name="T5" fmla="*/ 2147483647 h 224"/>
              <a:gd name="T6" fmla="*/ 2147483647 w 4608"/>
              <a:gd name="T7" fmla="*/ 2147483647 h 224"/>
              <a:gd name="T8" fmla="*/ 2147483647 w 4608"/>
              <a:gd name="T9" fmla="*/ 2147483647 h 224"/>
              <a:gd name="T10" fmla="*/ 2147483647 w 4608"/>
              <a:gd name="T11" fmla="*/ 2147483647 h 2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608"/>
              <a:gd name="T19" fmla="*/ 0 h 224"/>
              <a:gd name="T20" fmla="*/ 4608 w 4608"/>
              <a:gd name="T21" fmla="*/ 224 h 2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608" h="224">
                <a:moveTo>
                  <a:pt x="0" y="112"/>
                </a:moveTo>
                <a:cubicBezTo>
                  <a:pt x="256" y="104"/>
                  <a:pt x="512" y="96"/>
                  <a:pt x="768" y="112"/>
                </a:cubicBezTo>
                <a:cubicBezTo>
                  <a:pt x="1024" y="128"/>
                  <a:pt x="1224" y="224"/>
                  <a:pt x="1536" y="208"/>
                </a:cubicBezTo>
                <a:cubicBezTo>
                  <a:pt x="1848" y="192"/>
                  <a:pt x="2296" y="32"/>
                  <a:pt x="2640" y="16"/>
                </a:cubicBezTo>
                <a:cubicBezTo>
                  <a:pt x="2984" y="0"/>
                  <a:pt x="3272" y="88"/>
                  <a:pt x="3600" y="112"/>
                </a:cubicBezTo>
                <a:cubicBezTo>
                  <a:pt x="3928" y="136"/>
                  <a:pt x="4448" y="152"/>
                  <a:pt x="4608" y="160"/>
                </a:cubicBezTo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2" name="Freeform 81"/>
          <p:cNvSpPr>
            <a:spLocks/>
          </p:cNvSpPr>
          <p:nvPr/>
        </p:nvSpPr>
        <p:spPr bwMode="auto">
          <a:xfrm rot="10645251">
            <a:off x="914400" y="3149600"/>
            <a:ext cx="7315200" cy="355600"/>
          </a:xfrm>
          <a:custGeom>
            <a:avLst/>
            <a:gdLst>
              <a:gd name="T0" fmla="*/ 0 w 4608"/>
              <a:gd name="T1" fmla="*/ 2147483647 h 224"/>
              <a:gd name="T2" fmla="*/ 2147483647 w 4608"/>
              <a:gd name="T3" fmla="*/ 2147483647 h 224"/>
              <a:gd name="T4" fmla="*/ 2147483647 w 4608"/>
              <a:gd name="T5" fmla="*/ 2147483647 h 224"/>
              <a:gd name="T6" fmla="*/ 2147483647 w 4608"/>
              <a:gd name="T7" fmla="*/ 2147483647 h 224"/>
              <a:gd name="T8" fmla="*/ 2147483647 w 4608"/>
              <a:gd name="T9" fmla="*/ 2147483647 h 224"/>
              <a:gd name="T10" fmla="*/ 2147483647 w 4608"/>
              <a:gd name="T11" fmla="*/ 2147483647 h 2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608"/>
              <a:gd name="T19" fmla="*/ 0 h 224"/>
              <a:gd name="T20" fmla="*/ 4608 w 4608"/>
              <a:gd name="T21" fmla="*/ 224 h 2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608" h="224">
                <a:moveTo>
                  <a:pt x="0" y="112"/>
                </a:moveTo>
                <a:cubicBezTo>
                  <a:pt x="256" y="104"/>
                  <a:pt x="512" y="96"/>
                  <a:pt x="768" y="112"/>
                </a:cubicBezTo>
                <a:cubicBezTo>
                  <a:pt x="1024" y="128"/>
                  <a:pt x="1224" y="224"/>
                  <a:pt x="1536" y="208"/>
                </a:cubicBezTo>
                <a:cubicBezTo>
                  <a:pt x="1848" y="192"/>
                  <a:pt x="2296" y="32"/>
                  <a:pt x="2640" y="16"/>
                </a:cubicBezTo>
                <a:cubicBezTo>
                  <a:pt x="2984" y="0"/>
                  <a:pt x="3272" y="88"/>
                  <a:pt x="3600" y="112"/>
                </a:cubicBezTo>
                <a:cubicBezTo>
                  <a:pt x="3928" y="136"/>
                  <a:pt x="4448" y="152"/>
                  <a:pt x="4608" y="160"/>
                </a:cubicBezTo>
              </a:path>
            </a:pathLst>
          </a:custGeom>
          <a:noFill/>
          <a:ln w="952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153" name="Group 108"/>
          <p:cNvGrpSpPr>
            <a:grpSpLocks/>
          </p:cNvGrpSpPr>
          <p:nvPr/>
        </p:nvGrpSpPr>
        <p:grpSpPr bwMode="auto">
          <a:xfrm>
            <a:off x="914400" y="3124200"/>
            <a:ext cx="7315200" cy="381000"/>
            <a:chOff x="576" y="1968"/>
            <a:chExt cx="4608" cy="240"/>
          </a:xfrm>
        </p:grpSpPr>
        <p:sp>
          <p:nvSpPr>
            <p:cNvPr id="6195" name="Line 83"/>
            <p:cNvSpPr>
              <a:spLocks noChangeShapeType="1"/>
            </p:cNvSpPr>
            <p:nvPr/>
          </p:nvSpPr>
          <p:spPr bwMode="auto">
            <a:xfrm>
              <a:off x="2160" y="2208"/>
              <a:ext cx="67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96" name="Line 92"/>
            <p:cNvSpPr>
              <a:spLocks noChangeShapeType="1"/>
            </p:cNvSpPr>
            <p:nvPr/>
          </p:nvSpPr>
          <p:spPr bwMode="auto">
            <a:xfrm>
              <a:off x="576" y="2160"/>
              <a:ext cx="15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97" name="Line 93"/>
            <p:cNvSpPr>
              <a:spLocks noChangeShapeType="1"/>
            </p:cNvSpPr>
            <p:nvPr/>
          </p:nvSpPr>
          <p:spPr bwMode="auto">
            <a:xfrm>
              <a:off x="2832" y="2160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98" name="Line 94"/>
            <p:cNvSpPr>
              <a:spLocks noChangeShapeType="1"/>
            </p:cNvSpPr>
            <p:nvPr/>
          </p:nvSpPr>
          <p:spPr bwMode="auto">
            <a:xfrm>
              <a:off x="3024" y="2112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99" name="Line 95"/>
            <p:cNvSpPr>
              <a:spLocks noChangeShapeType="1"/>
            </p:cNvSpPr>
            <p:nvPr/>
          </p:nvSpPr>
          <p:spPr bwMode="auto">
            <a:xfrm>
              <a:off x="3216" y="2064"/>
              <a:ext cx="1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00" name="Line 96"/>
            <p:cNvSpPr>
              <a:spLocks noChangeShapeType="1"/>
            </p:cNvSpPr>
            <p:nvPr/>
          </p:nvSpPr>
          <p:spPr bwMode="auto">
            <a:xfrm>
              <a:off x="3360" y="2016"/>
              <a:ext cx="2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01" name="Line 97"/>
            <p:cNvSpPr>
              <a:spLocks noChangeShapeType="1"/>
            </p:cNvSpPr>
            <p:nvPr/>
          </p:nvSpPr>
          <p:spPr bwMode="auto">
            <a:xfrm>
              <a:off x="3648" y="1968"/>
              <a:ext cx="62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02" name="Line 98"/>
            <p:cNvSpPr>
              <a:spLocks noChangeShapeType="1"/>
            </p:cNvSpPr>
            <p:nvPr/>
          </p:nvSpPr>
          <p:spPr bwMode="auto">
            <a:xfrm>
              <a:off x="4272" y="2016"/>
              <a:ext cx="91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54" name="Group 107"/>
          <p:cNvGrpSpPr>
            <a:grpSpLocks/>
          </p:cNvGrpSpPr>
          <p:nvPr/>
        </p:nvGrpSpPr>
        <p:grpSpPr bwMode="auto">
          <a:xfrm>
            <a:off x="914400" y="4191000"/>
            <a:ext cx="7315200" cy="304800"/>
            <a:chOff x="576" y="2640"/>
            <a:chExt cx="4608" cy="192"/>
          </a:xfrm>
        </p:grpSpPr>
        <p:sp>
          <p:nvSpPr>
            <p:cNvPr id="6185" name="Line 82"/>
            <p:cNvSpPr>
              <a:spLocks noChangeShapeType="1"/>
            </p:cNvSpPr>
            <p:nvPr/>
          </p:nvSpPr>
          <p:spPr bwMode="auto">
            <a:xfrm>
              <a:off x="576" y="2736"/>
              <a:ext cx="105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86" name="Line 84"/>
            <p:cNvSpPr>
              <a:spLocks noChangeShapeType="1"/>
            </p:cNvSpPr>
            <p:nvPr/>
          </p:nvSpPr>
          <p:spPr bwMode="auto">
            <a:xfrm>
              <a:off x="1920" y="2832"/>
              <a:ext cx="5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87" name="Line 85"/>
            <p:cNvSpPr>
              <a:spLocks noChangeShapeType="1"/>
            </p:cNvSpPr>
            <p:nvPr/>
          </p:nvSpPr>
          <p:spPr bwMode="auto">
            <a:xfrm>
              <a:off x="2448" y="2784"/>
              <a:ext cx="2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88" name="Line 86"/>
            <p:cNvSpPr>
              <a:spLocks noChangeShapeType="1"/>
            </p:cNvSpPr>
            <p:nvPr/>
          </p:nvSpPr>
          <p:spPr bwMode="auto">
            <a:xfrm>
              <a:off x="2688" y="2736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89" name="Line 87"/>
            <p:cNvSpPr>
              <a:spLocks noChangeShapeType="1"/>
            </p:cNvSpPr>
            <p:nvPr/>
          </p:nvSpPr>
          <p:spPr bwMode="auto">
            <a:xfrm>
              <a:off x="2880" y="2688"/>
              <a:ext cx="3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90" name="Line 88"/>
            <p:cNvSpPr>
              <a:spLocks noChangeShapeType="1"/>
            </p:cNvSpPr>
            <p:nvPr/>
          </p:nvSpPr>
          <p:spPr bwMode="auto">
            <a:xfrm>
              <a:off x="3216" y="2640"/>
              <a:ext cx="57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91" name="Line 89"/>
            <p:cNvSpPr>
              <a:spLocks noChangeShapeType="1"/>
            </p:cNvSpPr>
            <p:nvPr/>
          </p:nvSpPr>
          <p:spPr bwMode="auto">
            <a:xfrm>
              <a:off x="3792" y="2688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92" name="Line 90"/>
            <p:cNvSpPr>
              <a:spLocks noChangeShapeType="1"/>
            </p:cNvSpPr>
            <p:nvPr/>
          </p:nvSpPr>
          <p:spPr bwMode="auto">
            <a:xfrm>
              <a:off x="4176" y="2736"/>
              <a:ext cx="96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93" name="Line 91"/>
            <p:cNvSpPr>
              <a:spLocks noChangeShapeType="1"/>
            </p:cNvSpPr>
            <p:nvPr/>
          </p:nvSpPr>
          <p:spPr bwMode="auto">
            <a:xfrm>
              <a:off x="5136" y="2784"/>
              <a:ext cx="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94" name="Line 100"/>
            <p:cNvSpPr>
              <a:spLocks noChangeShapeType="1"/>
            </p:cNvSpPr>
            <p:nvPr/>
          </p:nvSpPr>
          <p:spPr bwMode="auto">
            <a:xfrm>
              <a:off x="1632" y="2784"/>
              <a:ext cx="2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55" name="Line 101"/>
          <p:cNvSpPr>
            <a:spLocks noChangeShapeType="1"/>
          </p:cNvSpPr>
          <p:nvPr/>
        </p:nvSpPr>
        <p:spPr bwMode="auto">
          <a:xfrm>
            <a:off x="2590800" y="4343400"/>
            <a:ext cx="0" cy="914400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6" name="Line 102"/>
          <p:cNvSpPr>
            <a:spLocks noChangeShapeType="1"/>
          </p:cNvSpPr>
          <p:nvPr/>
        </p:nvSpPr>
        <p:spPr bwMode="auto">
          <a:xfrm>
            <a:off x="3048000" y="4419600"/>
            <a:ext cx="0" cy="838200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7" name="Line 103"/>
          <p:cNvSpPr>
            <a:spLocks noChangeShapeType="1"/>
          </p:cNvSpPr>
          <p:nvPr/>
        </p:nvSpPr>
        <p:spPr bwMode="auto">
          <a:xfrm>
            <a:off x="3886200" y="4419600"/>
            <a:ext cx="0" cy="838200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8" name="Line 104"/>
          <p:cNvSpPr>
            <a:spLocks noChangeShapeType="1"/>
          </p:cNvSpPr>
          <p:nvPr/>
        </p:nvSpPr>
        <p:spPr bwMode="auto">
          <a:xfrm>
            <a:off x="4267200" y="4343400"/>
            <a:ext cx="0" cy="914400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9" name="Line 105"/>
          <p:cNvSpPr>
            <a:spLocks noChangeShapeType="1"/>
          </p:cNvSpPr>
          <p:nvPr/>
        </p:nvSpPr>
        <p:spPr bwMode="auto">
          <a:xfrm>
            <a:off x="4572000" y="4267200"/>
            <a:ext cx="0" cy="990600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0" name="Line 106"/>
          <p:cNvSpPr>
            <a:spLocks noChangeShapeType="1"/>
          </p:cNvSpPr>
          <p:nvPr/>
        </p:nvSpPr>
        <p:spPr bwMode="auto">
          <a:xfrm>
            <a:off x="5105400" y="4191000"/>
            <a:ext cx="0" cy="1066800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1" name="Line 109"/>
          <p:cNvSpPr>
            <a:spLocks noChangeShapeType="1"/>
          </p:cNvSpPr>
          <p:nvPr/>
        </p:nvSpPr>
        <p:spPr bwMode="auto">
          <a:xfrm>
            <a:off x="6019800" y="4191000"/>
            <a:ext cx="0" cy="1066800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2" name="Line 110"/>
          <p:cNvSpPr>
            <a:spLocks noChangeShapeType="1"/>
          </p:cNvSpPr>
          <p:nvPr/>
        </p:nvSpPr>
        <p:spPr bwMode="auto">
          <a:xfrm>
            <a:off x="6629400" y="4267200"/>
            <a:ext cx="0" cy="990600"/>
          </a:xfrm>
          <a:prstGeom prst="line">
            <a:avLst/>
          </a:prstGeom>
          <a:noFill/>
          <a:ln w="12700">
            <a:solidFill>
              <a:schemeClr val="accent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3" name="Line 111"/>
          <p:cNvSpPr>
            <a:spLocks noChangeShapeType="1"/>
          </p:cNvSpPr>
          <p:nvPr/>
        </p:nvSpPr>
        <p:spPr bwMode="auto">
          <a:xfrm>
            <a:off x="3429000" y="3429000"/>
            <a:ext cx="0" cy="1828800"/>
          </a:xfrm>
          <a:prstGeom prst="line">
            <a:avLst/>
          </a:prstGeom>
          <a:noFill/>
          <a:ln w="12700">
            <a:solidFill>
              <a:schemeClr val="folHlink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4" name="Line 112"/>
          <p:cNvSpPr>
            <a:spLocks noChangeShapeType="1"/>
          </p:cNvSpPr>
          <p:nvPr/>
        </p:nvSpPr>
        <p:spPr bwMode="auto">
          <a:xfrm>
            <a:off x="4495800" y="3429000"/>
            <a:ext cx="0" cy="1828800"/>
          </a:xfrm>
          <a:prstGeom prst="line">
            <a:avLst/>
          </a:prstGeom>
          <a:noFill/>
          <a:ln w="12700">
            <a:solidFill>
              <a:schemeClr val="folHlink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5" name="Line 113"/>
          <p:cNvSpPr>
            <a:spLocks noChangeShapeType="1"/>
          </p:cNvSpPr>
          <p:nvPr/>
        </p:nvSpPr>
        <p:spPr bwMode="auto">
          <a:xfrm>
            <a:off x="4800600" y="3352800"/>
            <a:ext cx="0" cy="1905000"/>
          </a:xfrm>
          <a:prstGeom prst="line">
            <a:avLst/>
          </a:prstGeom>
          <a:noFill/>
          <a:ln w="12700">
            <a:solidFill>
              <a:schemeClr val="folHlink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6" name="Line 114"/>
          <p:cNvSpPr>
            <a:spLocks noChangeShapeType="1"/>
          </p:cNvSpPr>
          <p:nvPr/>
        </p:nvSpPr>
        <p:spPr bwMode="auto">
          <a:xfrm>
            <a:off x="5097463" y="3276600"/>
            <a:ext cx="0" cy="1981200"/>
          </a:xfrm>
          <a:prstGeom prst="line">
            <a:avLst/>
          </a:prstGeom>
          <a:noFill/>
          <a:ln w="12700">
            <a:solidFill>
              <a:schemeClr val="folHlink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7" name="Line 115"/>
          <p:cNvSpPr>
            <a:spLocks noChangeShapeType="1"/>
          </p:cNvSpPr>
          <p:nvPr/>
        </p:nvSpPr>
        <p:spPr bwMode="auto">
          <a:xfrm>
            <a:off x="5334000" y="3200400"/>
            <a:ext cx="0" cy="2057400"/>
          </a:xfrm>
          <a:prstGeom prst="line">
            <a:avLst/>
          </a:prstGeom>
          <a:noFill/>
          <a:ln w="12700">
            <a:solidFill>
              <a:schemeClr val="folHlink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8" name="Line 116"/>
          <p:cNvSpPr>
            <a:spLocks noChangeShapeType="1"/>
          </p:cNvSpPr>
          <p:nvPr/>
        </p:nvSpPr>
        <p:spPr bwMode="auto">
          <a:xfrm>
            <a:off x="5791200" y="3124200"/>
            <a:ext cx="0" cy="2133600"/>
          </a:xfrm>
          <a:prstGeom prst="line">
            <a:avLst/>
          </a:prstGeom>
          <a:noFill/>
          <a:ln w="12700">
            <a:solidFill>
              <a:schemeClr val="folHlink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9" name="Line 117"/>
          <p:cNvSpPr>
            <a:spLocks noChangeShapeType="1"/>
          </p:cNvSpPr>
          <p:nvPr/>
        </p:nvSpPr>
        <p:spPr bwMode="auto">
          <a:xfrm>
            <a:off x="6781800" y="3124200"/>
            <a:ext cx="0" cy="2133600"/>
          </a:xfrm>
          <a:prstGeom prst="line">
            <a:avLst/>
          </a:prstGeom>
          <a:noFill/>
          <a:ln w="12700">
            <a:solidFill>
              <a:schemeClr val="folHlink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70" name="Line 118"/>
          <p:cNvSpPr>
            <a:spLocks noChangeShapeType="1"/>
          </p:cNvSpPr>
          <p:nvPr/>
        </p:nvSpPr>
        <p:spPr bwMode="auto">
          <a:xfrm>
            <a:off x="914400" y="5181600"/>
            <a:ext cx="16764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71" name="Line 119"/>
          <p:cNvSpPr>
            <a:spLocks noChangeShapeType="1"/>
          </p:cNvSpPr>
          <p:nvPr/>
        </p:nvSpPr>
        <p:spPr bwMode="auto">
          <a:xfrm>
            <a:off x="2590800" y="51816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72" name="Line 120"/>
          <p:cNvSpPr>
            <a:spLocks noChangeShapeType="1"/>
          </p:cNvSpPr>
          <p:nvPr/>
        </p:nvSpPr>
        <p:spPr bwMode="auto">
          <a:xfrm>
            <a:off x="3048000" y="5181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73" name="Line 121"/>
          <p:cNvSpPr>
            <a:spLocks noChangeShapeType="1"/>
          </p:cNvSpPr>
          <p:nvPr/>
        </p:nvSpPr>
        <p:spPr bwMode="auto">
          <a:xfrm>
            <a:off x="3429000" y="51816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74" name="Line 122"/>
          <p:cNvSpPr>
            <a:spLocks noChangeShapeType="1"/>
          </p:cNvSpPr>
          <p:nvPr/>
        </p:nvSpPr>
        <p:spPr bwMode="auto">
          <a:xfrm>
            <a:off x="3886200" y="5181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75" name="Line 123"/>
          <p:cNvSpPr>
            <a:spLocks noChangeShapeType="1"/>
          </p:cNvSpPr>
          <p:nvPr/>
        </p:nvSpPr>
        <p:spPr bwMode="auto">
          <a:xfrm>
            <a:off x="4267200" y="51816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76" name="Line 124"/>
          <p:cNvSpPr>
            <a:spLocks noChangeShapeType="1"/>
          </p:cNvSpPr>
          <p:nvPr/>
        </p:nvSpPr>
        <p:spPr bwMode="auto">
          <a:xfrm>
            <a:off x="4495800" y="5181600"/>
            <a:ext cx="762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77" name="Line 125"/>
          <p:cNvSpPr>
            <a:spLocks noChangeShapeType="1"/>
          </p:cNvSpPr>
          <p:nvPr/>
        </p:nvSpPr>
        <p:spPr bwMode="auto">
          <a:xfrm>
            <a:off x="4572000" y="51816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78" name="Line 126"/>
          <p:cNvSpPr>
            <a:spLocks noChangeShapeType="1"/>
          </p:cNvSpPr>
          <p:nvPr/>
        </p:nvSpPr>
        <p:spPr bwMode="auto">
          <a:xfrm>
            <a:off x="4800600" y="51816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79" name="Line 127"/>
          <p:cNvSpPr>
            <a:spLocks noChangeShapeType="1"/>
          </p:cNvSpPr>
          <p:nvPr/>
        </p:nvSpPr>
        <p:spPr bwMode="auto">
          <a:xfrm>
            <a:off x="5105400" y="51816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80" name="Line 128"/>
          <p:cNvSpPr>
            <a:spLocks noChangeShapeType="1"/>
          </p:cNvSpPr>
          <p:nvPr/>
        </p:nvSpPr>
        <p:spPr bwMode="auto">
          <a:xfrm>
            <a:off x="5334000" y="51816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81" name="Line 129"/>
          <p:cNvSpPr>
            <a:spLocks noChangeShapeType="1"/>
          </p:cNvSpPr>
          <p:nvPr/>
        </p:nvSpPr>
        <p:spPr bwMode="auto">
          <a:xfrm>
            <a:off x="5791200" y="51816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82" name="Line 130"/>
          <p:cNvSpPr>
            <a:spLocks noChangeShapeType="1"/>
          </p:cNvSpPr>
          <p:nvPr/>
        </p:nvSpPr>
        <p:spPr bwMode="auto">
          <a:xfrm>
            <a:off x="6019800" y="51816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83" name="Line 131"/>
          <p:cNvSpPr>
            <a:spLocks noChangeShapeType="1"/>
          </p:cNvSpPr>
          <p:nvPr/>
        </p:nvSpPr>
        <p:spPr bwMode="auto">
          <a:xfrm>
            <a:off x="6629400" y="51816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84" name="Line 132"/>
          <p:cNvSpPr>
            <a:spLocks noChangeShapeType="1"/>
          </p:cNvSpPr>
          <p:nvPr/>
        </p:nvSpPr>
        <p:spPr bwMode="auto">
          <a:xfrm>
            <a:off x="6781800" y="5181600"/>
            <a:ext cx="14478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39753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Demo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sz="quarter" idx="14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indent="3175" eaLnBrk="1" hangingPunct="1">
              <a:lnSpc>
                <a:spcPct val="100000"/>
              </a:lnSpc>
            </a:pPr>
            <a:r>
              <a:rPr lang="en-US" sz="1400" b="0" dirty="0" smtClean="0">
                <a:latin typeface="Courier New"/>
                <a:cs typeface="Courier New"/>
              </a:rPr>
              <a:t>// </a:t>
            </a:r>
            <a:r>
              <a:rPr lang="en-US" sz="1400" b="0" dirty="0" err="1" smtClean="0">
                <a:latin typeface="Courier New"/>
                <a:cs typeface="Courier New"/>
              </a:rPr>
              <a:t>player_recorder_interval.glm</a:t>
            </a:r>
            <a:endParaRPr lang="en-US" sz="1400" b="0" dirty="0">
              <a:latin typeface="Courier New"/>
              <a:cs typeface="Courier New"/>
            </a:endParaRPr>
          </a:p>
          <a:p>
            <a:pPr marL="0" lvl="2" indent="3175" eaLnBrk="1" hangingPunct="1">
              <a:lnSpc>
                <a:spcPct val="100000"/>
              </a:lnSpc>
              <a:buFontTx/>
              <a:buNone/>
            </a:pPr>
            <a:r>
              <a:rPr lang="en-US" sz="1400" i="0" dirty="0">
                <a:latin typeface="Courier New"/>
                <a:cs typeface="Courier New"/>
              </a:rPr>
              <a:t>module residential;</a:t>
            </a:r>
          </a:p>
          <a:p>
            <a:pPr marL="0" lvl="2" indent="3175" eaLnBrk="1" hangingPunct="1">
              <a:lnSpc>
                <a:spcPct val="100000"/>
              </a:lnSpc>
              <a:buFontTx/>
              <a:buNone/>
            </a:pPr>
            <a:r>
              <a:rPr lang="en-US" sz="1400" i="0" dirty="0">
                <a:latin typeface="Courier New"/>
                <a:cs typeface="Courier New"/>
              </a:rPr>
              <a:t>module tape</a:t>
            </a:r>
            <a:r>
              <a:rPr lang="en-US" sz="1400" i="0" dirty="0" smtClean="0">
                <a:latin typeface="Courier New"/>
                <a:cs typeface="Courier New"/>
              </a:rPr>
              <a:t>;</a:t>
            </a:r>
            <a:endParaRPr lang="en-US" sz="1400" i="0" dirty="0">
              <a:latin typeface="Courier New"/>
              <a:cs typeface="Courier New"/>
            </a:endParaRPr>
          </a:p>
          <a:p>
            <a:pPr marL="0" lvl="2" indent="3175" eaLnBrk="1" hangingPunct="1">
              <a:lnSpc>
                <a:spcPct val="100000"/>
              </a:lnSpc>
              <a:buFontTx/>
              <a:buNone/>
            </a:pPr>
            <a:r>
              <a:rPr lang="en-US" sz="1400" i="0" dirty="0">
                <a:latin typeface="Courier New"/>
                <a:cs typeface="Courier New"/>
              </a:rPr>
              <a:t>clock {</a:t>
            </a:r>
          </a:p>
          <a:p>
            <a:pPr marL="0" lvl="2" indent="3175" eaLnBrk="1" hangingPunct="1">
              <a:lnSpc>
                <a:spcPct val="100000"/>
              </a:lnSpc>
              <a:buFontTx/>
              <a:buNone/>
            </a:pPr>
            <a:r>
              <a:rPr lang="en-US" sz="1400" i="0" dirty="0">
                <a:latin typeface="Courier New"/>
                <a:cs typeface="Courier New"/>
              </a:rPr>
              <a:t> </a:t>
            </a:r>
            <a:r>
              <a:rPr lang="en-US" sz="1400" i="0" dirty="0" smtClean="0">
                <a:latin typeface="Courier New"/>
                <a:cs typeface="Courier New"/>
              </a:rPr>
              <a:t>     </a:t>
            </a:r>
            <a:r>
              <a:rPr lang="en-US" sz="1400" i="0" dirty="0" err="1" smtClean="0">
                <a:latin typeface="Courier New"/>
                <a:cs typeface="Courier New"/>
              </a:rPr>
              <a:t>timezone</a:t>
            </a:r>
            <a:r>
              <a:rPr lang="en-US" sz="1400" i="0" dirty="0" smtClean="0">
                <a:latin typeface="Courier New"/>
                <a:cs typeface="Courier New"/>
              </a:rPr>
              <a:t> </a:t>
            </a:r>
            <a:r>
              <a:rPr lang="en-US" sz="1400" i="0" dirty="0">
                <a:latin typeface="Courier New"/>
                <a:cs typeface="Courier New"/>
              </a:rPr>
              <a:t>PST+8PDT;</a:t>
            </a:r>
          </a:p>
          <a:p>
            <a:pPr marL="0" lvl="2" indent="3175" eaLnBrk="1" hangingPunct="1">
              <a:lnSpc>
                <a:spcPct val="100000"/>
              </a:lnSpc>
              <a:buFontTx/>
              <a:buNone/>
            </a:pPr>
            <a:r>
              <a:rPr lang="en-US" sz="1400" i="0" dirty="0">
                <a:latin typeface="Courier New"/>
                <a:cs typeface="Courier New"/>
              </a:rPr>
              <a:t> </a:t>
            </a:r>
            <a:r>
              <a:rPr lang="en-US" sz="1400" i="0" dirty="0" smtClean="0">
                <a:latin typeface="Courier New"/>
                <a:cs typeface="Courier New"/>
              </a:rPr>
              <a:t>     </a:t>
            </a:r>
            <a:r>
              <a:rPr lang="en-US" sz="1400" i="0" dirty="0" err="1" smtClean="0">
                <a:latin typeface="Courier New"/>
                <a:cs typeface="Courier New"/>
              </a:rPr>
              <a:t>starttime</a:t>
            </a:r>
            <a:r>
              <a:rPr lang="en-US" sz="1400" i="0" dirty="0" smtClean="0">
                <a:latin typeface="Courier New"/>
                <a:cs typeface="Courier New"/>
              </a:rPr>
              <a:t> '</a:t>
            </a:r>
            <a:r>
              <a:rPr lang="en-US" sz="1400" i="0" dirty="0">
                <a:latin typeface="Courier New"/>
                <a:cs typeface="Courier New"/>
              </a:rPr>
              <a:t>2001-01-01 0:00:</a:t>
            </a:r>
            <a:r>
              <a:rPr lang="en-US" sz="1400" i="0" dirty="0" smtClean="0">
                <a:latin typeface="Courier New"/>
                <a:cs typeface="Courier New"/>
              </a:rPr>
              <a:t>00 PST'</a:t>
            </a:r>
            <a:r>
              <a:rPr lang="en-US" sz="1400" i="0" dirty="0">
                <a:latin typeface="Courier New"/>
                <a:cs typeface="Courier New"/>
              </a:rPr>
              <a:t>;</a:t>
            </a:r>
          </a:p>
          <a:p>
            <a:pPr marL="0" lvl="2" indent="3175" eaLnBrk="1" hangingPunct="1">
              <a:lnSpc>
                <a:spcPct val="100000"/>
              </a:lnSpc>
              <a:buFontTx/>
              <a:buNone/>
            </a:pPr>
            <a:r>
              <a:rPr lang="en-US" sz="1400" i="0" dirty="0" smtClean="0">
                <a:latin typeface="Courier New"/>
                <a:cs typeface="Courier New"/>
              </a:rPr>
              <a:t>}</a:t>
            </a:r>
            <a:endParaRPr lang="en-US" sz="1400" i="0" dirty="0">
              <a:latin typeface="Courier New"/>
              <a:cs typeface="Courier New"/>
            </a:endParaRPr>
          </a:p>
          <a:p>
            <a:pPr marL="0" lvl="2" indent="3175" eaLnBrk="1" hangingPunct="1">
              <a:lnSpc>
                <a:spcPct val="100000"/>
              </a:lnSpc>
              <a:buFontTx/>
              <a:buNone/>
            </a:pPr>
            <a:r>
              <a:rPr lang="en-US" sz="1400" i="0" dirty="0" smtClean="0">
                <a:latin typeface="Courier New"/>
                <a:cs typeface="Courier New"/>
              </a:rPr>
              <a:t>object </a:t>
            </a:r>
            <a:r>
              <a:rPr lang="en-US" sz="1400" i="0" dirty="0">
                <a:latin typeface="Courier New"/>
                <a:cs typeface="Courier New"/>
              </a:rPr>
              <a:t>house:1 {</a:t>
            </a:r>
          </a:p>
          <a:p>
            <a:pPr marL="0" lvl="2" indent="3175" eaLnBrk="1" hangingPunct="1">
              <a:lnSpc>
                <a:spcPct val="100000"/>
              </a:lnSpc>
              <a:buFontTx/>
              <a:buNone/>
            </a:pPr>
            <a:r>
              <a:rPr lang="en-US" sz="1400" i="0" dirty="0">
                <a:latin typeface="Courier New"/>
                <a:cs typeface="Courier New"/>
              </a:rPr>
              <a:t>	</a:t>
            </a:r>
            <a:r>
              <a:rPr lang="en-US" sz="1400" i="0" dirty="0" err="1">
                <a:latin typeface="Courier New"/>
                <a:cs typeface="Courier New"/>
              </a:rPr>
              <a:t>heating_setpoint</a:t>
            </a:r>
            <a:r>
              <a:rPr lang="en-US" sz="1400" i="0" dirty="0">
                <a:latin typeface="Courier New"/>
                <a:cs typeface="Courier New"/>
              </a:rPr>
              <a:t> 40degF;</a:t>
            </a:r>
          </a:p>
          <a:p>
            <a:pPr marL="0" lvl="2" indent="3175" eaLnBrk="1" hangingPunct="1">
              <a:lnSpc>
                <a:spcPct val="100000"/>
              </a:lnSpc>
              <a:buFontTx/>
              <a:buNone/>
            </a:pPr>
            <a:r>
              <a:rPr lang="en-US" sz="1400" i="0" dirty="0">
                <a:latin typeface="Courier New"/>
                <a:cs typeface="Courier New"/>
              </a:rPr>
              <a:t>	</a:t>
            </a:r>
            <a:r>
              <a:rPr lang="en-US" sz="1400" i="0" dirty="0" err="1">
                <a:latin typeface="Courier New"/>
                <a:cs typeface="Courier New"/>
              </a:rPr>
              <a:t>cooling_setpoint</a:t>
            </a:r>
            <a:r>
              <a:rPr lang="en-US" sz="1400" i="0" dirty="0">
                <a:latin typeface="Courier New"/>
                <a:cs typeface="Courier New"/>
              </a:rPr>
              <a:t> 90degF;</a:t>
            </a:r>
          </a:p>
          <a:p>
            <a:pPr marL="0" lvl="2" indent="3175" eaLnBrk="1" hangingPunct="1">
              <a:lnSpc>
                <a:spcPct val="100000"/>
              </a:lnSpc>
              <a:buFontTx/>
              <a:buNone/>
            </a:pPr>
            <a:r>
              <a:rPr lang="en-US" sz="1400" i="0" dirty="0">
                <a:latin typeface="Courier New"/>
                <a:cs typeface="Courier New"/>
              </a:rPr>
              <a:t>}</a:t>
            </a:r>
          </a:p>
          <a:p>
            <a:pPr marL="0" lvl="2" indent="3175" eaLnBrk="1" hangingPunct="1">
              <a:lnSpc>
                <a:spcPct val="100000"/>
              </a:lnSpc>
              <a:buFontTx/>
              <a:buNone/>
            </a:pPr>
            <a:r>
              <a:rPr lang="en-US" sz="1400" i="0" dirty="0">
                <a:latin typeface="Courier New"/>
                <a:cs typeface="Courier New"/>
              </a:rPr>
              <a:t>object player {</a:t>
            </a:r>
          </a:p>
          <a:p>
            <a:pPr marL="0" lvl="2" indent="3175" eaLnBrk="1" hangingPunct="1">
              <a:lnSpc>
                <a:spcPct val="100000"/>
              </a:lnSpc>
              <a:buFontTx/>
              <a:buNone/>
            </a:pPr>
            <a:r>
              <a:rPr lang="en-US" sz="1400" i="0" dirty="0">
                <a:latin typeface="Courier New"/>
                <a:cs typeface="Courier New"/>
              </a:rPr>
              <a:t>	parent house:1;</a:t>
            </a:r>
          </a:p>
          <a:p>
            <a:pPr marL="0" lvl="2" indent="3175" eaLnBrk="1" hangingPunct="1">
              <a:lnSpc>
                <a:spcPct val="100000"/>
              </a:lnSpc>
              <a:buFontTx/>
              <a:buNone/>
            </a:pPr>
            <a:r>
              <a:rPr lang="en-US" sz="1400" i="0" dirty="0">
                <a:latin typeface="Courier New"/>
                <a:cs typeface="Courier New"/>
              </a:rPr>
              <a:t>	property </a:t>
            </a:r>
            <a:r>
              <a:rPr lang="en-US" sz="1400" i="0" dirty="0" err="1">
                <a:latin typeface="Courier New"/>
                <a:cs typeface="Courier New"/>
              </a:rPr>
              <a:t>cooling_setpoint</a:t>
            </a:r>
            <a:r>
              <a:rPr lang="en-US" sz="1400" i="0" dirty="0">
                <a:latin typeface="Courier New"/>
                <a:cs typeface="Courier New"/>
              </a:rPr>
              <a:t>;</a:t>
            </a:r>
          </a:p>
          <a:p>
            <a:pPr marL="0" lvl="2" indent="3175" eaLnBrk="1" hangingPunct="1">
              <a:lnSpc>
                <a:spcPct val="100000"/>
              </a:lnSpc>
              <a:buFontTx/>
              <a:buNone/>
            </a:pPr>
            <a:r>
              <a:rPr lang="en-US" sz="1400" i="0" dirty="0">
                <a:latin typeface="Courier New"/>
                <a:cs typeface="Courier New"/>
              </a:rPr>
              <a:t>	file </a:t>
            </a:r>
            <a:r>
              <a:rPr lang="en-US" sz="1400" i="0" dirty="0" err="1">
                <a:latin typeface="Courier New"/>
                <a:cs typeface="Courier New"/>
              </a:rPr>
              <a:t>theat.csv</a:t>
            </a:r>
            <a:r>
              <a:rPr lang="en-US" sz="1400" i="0" dirty="0">
                <a:latin typeface="Courier New"/>
                <a:cs typeface="Courier New"/>
              </a:rPr>
              <a:t>;</a:t>
            </a:r>
          </a:p>
          <a:p>
            <a:pPr marL="0" lvl="2" indent="3175" eaLnBrk="1" hangingPunct="1">
              <a:lnSpc>
                <a:spcPct val="100000"/>
              </a:lnSpc>
              <a:buFontTx/>
              <a:buNone/>
            </a:pPr>
            <a:r>
              <a:rPr lang="en-US" sz="1400" i="0" dirty="0">
                <a:latin typeface="Courier New"/>
                <a:cs typeface="Courier New"/>
              </a:rPr>
              <a:t>	loop 100</a:t>
            </a:r>
            <a:r>
              <a:rPr lang="en-US" sz="1400" i="0" dirty="0" smtClean="0">
                <a:latin typeface="Courier New"/>
                <a:cs typeface="Courier New"/>
              </a:rPr>
              <a:t>;</a:t>
            </a:r>
            <a:endParaRPr lang="en-US" sz="1400" i="0" dirty="0">
              <a:latin typeface="Courier New"/>
              <a:cs typeface="Courier New"/>
            </a:endParaRPr>
          </a:p>
          <a:p>
            <a:pPr marL="0" lvl="2" indent="3175" eaLnBrk="1" hangingPunct="1">
              <a:lnSpc>
                <a:spcPct val="100000"/>
              </a:lnSpc>
              <a:buFontTx/>
              <a:buNone/>
            </a:pPr>
            <a:r>
              <a:rPr lang="en-US" sz="1400" i="0" dirty="0" smtClean="0">
                <a:latin typeface="Courier New"/>
                <a:cs typeface="Courier New"/>
              </a:rPr>
              <a:t>}</a:t>
            </a:r>
            <a:endParaRPr lang="en-US" sz="1400" i="0" dirty="0">
              <a:latin typeface="Courier New"/>
              <a:cs typeface="Courier New"/>
            </a:endParaRPr>
          </a:p>
          <a:p>
            <a:pPr marL="0" lvl="2" indent="3175" eaLnBrk="1" hangingPunct="1">
              <a:lnSpc>
                <a:spcPct val="100000"/>
              </a:lnSpc>
              <a:buFontTx/>
              <a:buNone/>
            </a:pPr>
            <a:r>
              <a:rPr lang="en-US" sz="1400" i="0" dirty="0">
                <a:latin typeface="Courier New"/>
                <a:cs typeface="Courier New"/>
              </a:rPr>
              <a:t>object recorder{</a:t>
            </a:r>
          </a:p>
          <a:p>
            <a:pPr marL="0" lvl="2" indent="3175" eaLnBrk="1" hangingPunct="1">
              <a:lnSpc>
                <a:spcPct val="100000"/>
              </a:lnSpc>
              <a:buFontTx/>
              <a:buNone/>
            </a:pPr>
            <a:r>
              <a:rPr lang="en-US" sz="1400" i="0" dirty="0">
                <a:latin typeface="Courier New"/>
                <a:cs typeface="Courier New"/>
              </a:rPr>
              <a:t>	parent house:1;</a:t>
            </a:r>
          </a:p>
          <a:p>
            <a:pPr marL="0" lvl="2" indent="3175" eaLnBrk="1" hangingPunct="1">
              <a:lnSpc>
                <a:spcPct val="100000"/>
              </a:lnSpc>
              <a:buFontTx/>
              <a:buNone/>
            </a:pPr>
            <a:r>
              <a:rPr lang="en-US" sz="1400" i="0" dirty="0">
                <a:latin typeface="Courier New"/>
                <a:cs typeface="Courier New"/>
              </a:rPr>
              <a:t>	property </a:t>
            </a:r>
            <a:r>
              <a:rPr lang="en-US" sz="1400" i="0" dirty="0" err="1">
                <a:latin typeface="Courier New"/>
                <a:cs typeface="Courier New"/>
              </a:rPr>
              <a:t>air_temperature,cooling_setpoint</a:t>
            </a:r>
            <a:r>
              <a:rPr lang="en-US" sz="1400" i="0" dirty="0">
                <a:latin typeface="Courier New"/>
                <a:cs typeface="Courier New"/>
              </a:rPr>
              <a:t>;</a:t>
            </a:r>
          </a:p>
          <a:p>
            <a:pPr marL="0" lvl="2" indent="3175" eaLnBrk="1" hangingPunct="1">
              <a:lnSpc>
                <a:spcPct val="100000"/>
              </a:lnSpc>
              <a:buFontTx/>
              <a:buNone/>
            </a:pPr>
            <a:r>
              <a:rPr lang="en-US" sz="1400" i="0" dirty="0">
                <a:latin typeface="Courier New"/>
                <a:cs typeface="Courier New"/>
              </a:rPr>
              <a:t>	file theat_record_0.csv;</a:t>
            </a:r>
          </a:p>
          <a:p>
            <a:pPr marL="0" lvl="2" indent="3175" eaLnBrk="1" hangingPunct="1">
              <a:lnSpc>
                <a:spcPct val="100000"/>
              </a:lnSpc>
              <a:buFontTx/>
              <a:buNone/>
            </a:pPr>
            <a:r>
              <a:rPr lang="en-US" sz="1400" b="1" i="0" dirty="0">
                <a:solidFill>
                  <a:srgbClr val="000000"/>
                </a:solidFill>
                <a:latin typeface="Courier New"/>
                <a:cs typeface="Courier New"/>
              </a:rPr>
              <a:t>	interval 0; </a:t>
            </a:r>
            <a:r>
              <a:rPr lang="en-US" sz="1400" i="0" dirty="0" smtClean="0">
                <a:solidFill>
                  <a:srgbClr val="000000"/>
                </a:solidFill>
                <a:latin typeface="Courier New"/>
                <a:cs typeface="Courier New"/>
              </a:rPr>
              <a:t>// sample each iteration (9pm and 6am from player)</a:t>
            </a:r>
            <a:endParaRPr lang="en-US" sz="1400" i="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marL="0" lvl="2" indent="3175" eaLnBrk="1" hangingPunct="1">
              <a:lnSpc>
                <a:spcPct val="100000"/>
              </a:lnSpc>
              <a:buFontTx/>
              <a:buNone/>
            </a:pPr>
            <a:r>
              <a:rPr lang="en-US" sz="1400" i="0" dirty="0">
                <a:latin typeface="Courier New"/>
                <a:cs typeface="Courier New"/>
              </a:rPr>
              <a:t>	limit 48;</a:t>
            </a:r>
          </a:p>
          <a:p>
            <a:pPr marL="0" lvl="2" indent="3175" eaLnBrk="1" hangingPunct="1">
              <a:lnSpc>
                <a:spcPct val="100000"/>
              </a:lnSpc>
              <a:buFontTx/>
              <a:buNone/>
            </a:pPr>
            <a:r>
              <a:rPr lang="en-US" sz="1400" i="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408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</a:rPr>
              <a:t>Example: intervals</a:t>
            </a:r>
            <a:endParaRPr lang="en-US" dirty="0">
              <a:latin typeface="Arial" charset="0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sz="quarter" idx="14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indent="3175" eaLnBrk="1" hangingPunct="1">
              <a:lnSpc>
                <a:spcPct val="90000"/>
              </a:lnSpc>
            </a:pPr>
            <a:r>
              <a:rPr lang="en-US" sz="1400" b="0" dirty="0" smtClean="0">
                <a:latin typeface="Courier New"/>
                <a:cs typeface="Courier New"/>
              </a:rPr>
              <a:t>// Interval </a:t>
            </a:r>
            <a:r>
              <a:rPr lang="en-US" sz="1400" b="0" dirty="0">
                <a:latin typeface="Courier New"/>
                <a:cs typeface="Courier New"/>
              </a:rPr>
              <a:t>-1, 0, </a:t>
            </a:r>
            <a:r>
              <a:rPr lang="en-US" sz="1400" b="0" dirty="0" smtClean="0">
                <a:latin typeface="Courier New"/>
                <a:cs typeface="Courier New"/>
              </a:rPr>
              <a:t>7200: </a:t>
            </a:r>
            <a:r>
              <a:rPr lang="en-US" sz="1400" b="0" dirty="0" err="1" smtClean="0">
                <a:latin typeface="Courier New"/>
                <a:cs typeface="Courier New"/>
              </a:rPr>
              <a:t>player_recorder_trio.glm</a:t>
            </a:r>
            <a:endParaRPr lang="en-US" sz="1400" b="0" dirty="0" smtClean="0">
              <a:latin typeface="Courier New"/>
              <a:cs typeface="Courier New"/>
            </a:endParaRPr>
          </a:p>
          <a:p>
            <a:pPr marL="0" lvl="1" indent="3175" eaLnBrk="1" hangingPunct="1">
              <a:lnSpc>
                <a:spcPct val="90000"/>
              </a:lnSpc>
              <a:buFontTx/>
              <a:buNone/>
            </a:pPr>
            <a:r>
              <a:rPr lang="en-US" sz="1400" dirty="0" smtClean="0">
                <a:latin typeface="Courier New"/>
                <a:cs typeface="Courier New"/>
              </a:rPr>
              <a:t>object player {</a:t>
            </a:r>
          </a:p>
          <a:p>
            <a:pPr marL="0" lvl="1" indent="3175" eaLnBrk="1" hangingPunct="1">
              <a:lnSpc>
                <a:spcPct val="90000"/>
              </a:lnSpc>
              <a:buFontTx/>
              <a:buNone/>
            </a:pP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      parent </a:t>
            </a:r>
            <a:r>
              <a:rPr lang="en-US" sz="1400" dirty="0">
                <a:latin typeface="Courier New"/>
                <a:cs typeface="Courier New"/>
              </a:rPr>
              <a:t>house:1;</a:t>
            </a:r>
          </a:p>
          <a:p>
            <a:pPr marL="0" lvl="1" indent="3175" eaLnBrk="1" hangingPunct="1">
              <a:lnSpc>
                <a:spcPct val="90000"/>
              </a:lnSpc>
              <a:buFontTx/>
              <a:buNone/>
            </a:pP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      property </a:t>
            </a:r>
            <a:r>
              <a:rPr lang="en-US" sz="1400" dirty="0" err="1">
                <a:latin typeface="Courier New"/>
                <a:cs typeface="Courier New"/>
              </a:rPr>
              <a:t>cooling_setpoint</a:t>
            </a:r>
            <a:r>
              <a:rPr lang="en-US" sz="1400" dirty="0">
                <a:latin typeface="Courier New"/>
                <a:cs typeface="Courier New"/>
              </a:rPr>
              <a:t>;</a:t>
            </a:r>
          </a:p>
          <a:p>
            <a:pPr marL="0" lvl="1" indent="3175" eaLnBrk="1" hangingPunct="1">
              <a:lnSpc>
                <a:spcPct val="90000"/>
              </a:lnSpc>
              <a:buFontTx/>
              <a:buNone/>
            </a:pP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      file </a:t>
            </a:r>
            <a:r>
              <a:rPr lang="en-US" sz="1400" dirty="0" err="1">
                <a:latin typeface="Courier New"/>
                <a:cs typeface="Courier New"/>
              </a:rPr>
              <a:t>theat.csv</a:t>
            </a:r>
            <a:r>
              <a:rPr lang="en-US" sz="1400" dirty="0">
                <a:latin typeface="Courier New"/>
                <a:cs typeface="Courier New"/>
              </a:rPr>
              <a:t>;</a:t>
            </a:r>
          </a:p>
          <a:p>
            <a:pPr marL="0" lvl="1" indent="3175" eaLnBrk="1" hangingPunct="1">
              <a:lnSpc>
                <a:spcPct val="90000"/>
              </a:lnSpc>
              <a:buFontTx/>
              <a:buNone/>
            </a:pP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      loop </a:t>
            </a:r>
            <a:r>
              <a:rPr lang="en-US" sz="1400" dirty="0">
                <a:latin typeface="Courier New"/>
                <a:cs typeface="Courier New"/>
              </a:rPr>
              <a:t>100</a:t>
            </a:r>
            <a:r>
              <a:rPr lang="en-US" sz="1400" dirty="0" smtClean="0">
                <a:latin typeface="Courier New"/>
                <a:cs typeface="Courier New"/>
              </a:rPr>
              <a:t>;</a:t>
            </a:r>
            <a:endParaRPr lang="en-US" sz="1400" dirty="0">
              <a:latin typeface="Courier New"/>
              <a:cs typeface="Courier New"/>
            </a:endParaRPr>
          </a:p>
          <a:p>
            <a:pPr marL="0" lvl="1" indent="3175" eaLnBrk="1" hangingPunct="1">
              <a:lnSpc>
                <a:spcPct val="90000"/>
              </a:lnSpc>
              <a:buFontTx/>
              <a:buNone/>
            </a:pPr>
            <a:r>
              <a:rPr lang="en-US" sz="1400" dirty="0">
                <a:latin typeface="Courier New"/>
                <a:cs typeface="Courier New"/>
              </a:rPr>
              <a:t>}</a:t>
            </a:r>
          </a:p>
          <a:p>
            <a:pPr marL="0" lvl="1" indent="3175" eaLnBrk="1" hangingPunct="1">
              <a:lnSpc>
                <a:spcPct val="90000"/>
              </a:lnSpc>
              <a:buFontTx/>
              <a:buNone/>
            </a:pPr>
            <a:r>
              <a:rPr lang="en-US" sz="1400" dirty="0">
                <a:latin typeface="Courier New"/>
                <a:cs typeface="Courier New"/>
              </a:rPr>
              <a:t>object recorder{</a:t>
            </a:r>
          </a:p>
          <a:p>
            <a:pPr marL="0" lvl="1" indent="3175" eaLnBrk="1" hangingPunct="1">
              <a:lnSpc>
                <a:spcPct val="90000"/>
              </a:lnSpc>
              <a:buFontTx/>
              <a:buNone/>
            </a:pP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      parent </a:t>
            </a:r>
            <a:r>
              <a:rPr lang="en-US" sz="1400" dirty="0">
                <a:latin typeface="Courier New"/>
                <a:cs typeface="Courier New"/>
              </a:rPr>
              <a:t>house:1;</a:t>
            </a:r>
          </a:p>
          <a:p>
            <a:pPr marL="0" lvl="1" indent="3175" eaLnBrk="1" hangingPunct="1">
              <a:lnSpc>
                <a:spcPct val="90000"/>
              </a:lnSpc>
              <a:buFontTx/>
              <a:buNone/>
            </a:pP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      property </a:t>
            </a:r>
            <a:r>
              <a:rPr lang="en-US" sz="1400" dirty="0" err="1">
                <a:latin typeface="Courier New"/>
                <a:cs typeface="Courier New"/>
              </a:rPr>
              <a:t>air_temperature,cooling_setpoint</a:t>
            </a:r>
            <a:r>
              <a:rPr lang="en-US" sz="1400" dirty="0">
                <a:latin typeface="Courier New"/>
                <a:cs typeface="Courier New"/>
              </a:rPr>
              <a:t>;</a:t>
            </a:r>
          </a:p>
          <a:p>
            <a:pPr marL="0" lvl="1" indent="3175" eaLnBrk="1" hangingPunct="1">
              <a:lnSpc>
                <a:spcPct val="90000"/>
              </a:lnSpc>
              <a:buFontTx/>
              <a:buNone/>
            </a:pP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      file theat_record_7200.</a:t>
            </a:r>
            <a:r>
              <a:rPr lang="en-US" sz="1400" dirty="0">
                <a:latin typeface="Courier New"/>
                <a:cs typeface="Courier New"/>
              </a:rPr>
              <a:t>csv;</a:t>
            </a:r>
          </a:p>
          <a:p>
            <a:pPr marL="0" lvl="1" indent="3175" eaLnBrk="1" hangingPunct="1">
              <a:lnSpc>
                <a:spcPct val="90000"/>
              </a:lnSpc>
              <a:buFontTx/>
              <a:buNone/>
            </a:pP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      </a:t>
            </a:r>
            <a:r>
              <a:rPr lang="en-US" sz="1400" b="1" dirty="0" smtClean="0">
                <a:latin typeface="Courier New"/>
                <a:cs typeface="Courier New"/>
              </a:rPr>
              <a:t>interval </a:t>
            </a:r>
            <a:r>
              <a:rPr lang="en-US" sz="1400" b="1" dirty="0">
                <a:latin typeface="Courier New"/>
                <a:cs typeface="Courier New"/>
              </a:rPr>
              <a:t>7200; </a:t>
            </a:r>
            <a:r>
              <a:rPr lang="en-US" sz="1400" dirty="0" smtClean="0">
                <a:latin typeface="Courier New"/>
                <a:cs typeface="Courier New"/>
              </a:rPr>
              <a:t>/</a:t>
            </a:r>
            <a:r>
              <a:rPr lang="en-US" sz="1400" dirty="0">
                <a:latin typeface="Courier New"/>
                <a:cs typeface="Courier New"/>
              </a:rPr>
              <a:t>/ records every 2 hours for 48 x 2 hours</a:t>
            </a:r>
          </a:p>
          <a:p>
            <a:pPr marL="0" lvl="1" indent="3175" eaLnBrk="1" hangingPunct="1">
              <a:lnSpc>
                <a:spcPct val="90000"/>
              </a:lnSpc>
              <a:buFontTx/>
              <a:buNone/>
            </a:pP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      limit </a:t>
            </a:r>
            <a:r>
              <a:rPr lang="en-US" sz="1400" dirty="0">
                <a:latin typeface="Courier New"/>
                <a:cs typeface="Courier New"/>
              </a:rPr>
              <a:t>48;</a:t>
            </a:r>
          </a:p>
          <a:p>
            <a:pPr marL="0" lvl="1" indent="3175" eaLnBrk="1" hangingPunct="1">
              <a:lnSpc>
                <a:spcPct val="90000"/>
              </a:lnSpc>
              <a:buFontTx/>
              <a:buNone/>
            </a:pPr>
            <a:r>
              <a:rPr lang="en-US" sz="1400" dirty="0">
                <a:latin typeface="Courier New"/>
                <a:cs typeface="Courier New"/>
              </a:rPr>
              <a:t>}</a:t>
            </a:r>
          </a:p>
          <a:p>
            <a:pPr marL="0" lvl="1" indent="3175" eaLnBrk="1" hangingPunct="1">
              <a:lnSpc>
                <a:spcPct val="90000"/>
              </a:lnSpc>
              <a:buFontTx/>
              <a:buNone/>
            </a:pPr>
            <a:r>
              <a:rPr lang="en-US" sz="1400" dirty="0">
                <a:latin typeface="Courier New"/>
                <a:cs typeface="Courier New"/>
              </a:rPr>
              <a:t>object recorder{</a:t>
            </a:r>
          </a:p>
          <a:p>
            <a:pPr marL="0" lvl="1" indent="3175" eaLnBrk="1" hangingPunct="1">
              <a:lnSpc>
                <a:spcPct val="90000"/>
              </a:lnSpc>
              <a:buFontTx/>
              <a:buNone/>
            </a:pP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      parent </a:t>
            </a:r>
            <a:r>
              <a:rPr lang="en-US" sz="1400" dirty="0">
                <a:latin typeface="Courier New"/>
                <a:cs typeface="Courier New"/>
              </a:rPr>
              <a:t>house:1;</a:t>
            </a:r>
          </a:p>
          <a:p>
            <a:pPr marL="0" lvl="1" indent="3175">
              <a:lnSpc>
                <a:spcPct val="90000"/>
              </a:lnSpc>
              <a:buNone/>
            </a:pP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      </a:t>
            </a:r>
            <a:r>
              <a:rPr lang="en-US" sz="1400" dirty="0">
                <a:latin typeface="Courier New"/>
                <a:cs typeface="Courier New"/>
              </a:rPr>
              <a:t>property </a:t>
            </a:r>
            <a:r>
              <a:rPr lang="en-US" sz="1400" dirty="0" err="1">
                <a:latin typeface="Courier New"/>
                <a:cs typeface="Courier New"/>
              </a:rPr>
              <a:t>air_temperature,cooling_setpoint</a:t>
            </a:r>
            <a:r>
              <a:rPr lang="en-US" sz="1400" dirty="0">
                <a:latin typeface="Courier New"/>
                <a:cs typeface="Courier New"/>
              </a:rPr>
              <a:t>;</a:t>
            </a:r>
          </a:p>
          <a:p>
            <a:pPr marL="0" lvl="1" indent="3175" eaLnBrk="1" hangingPunct="1">
              <a:lnSpc>
                <a:spcPct val="90000"/>
              </a:lnSpc>
              <a:buFontTx/>
              <a:buNone/>
            </a:pP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      file theat_record_0.csv</a:t>
            </a:r>
            <a:r>
              <a:rPr lang="en-US" sz="1400" dirty="0">
                <a:latin typeface="Courier New"/>
                <a:cs typeface="Courier New"/>
              </a:rPr>
              <a:t>;</a:t>
            </a:r>
          </a:p>
          <a:p>
            <a:pPr marL="0" lvl="1" indent="3175" eaLnBrk="1" hangingPunct="1">
              <a:lnSpc>
                <a:spcPct val="90000"/>
              </a:lnSpc>
              <a:buFontTx/>
              <a:buNone/>
            </a:pP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      </a:t>
            </a:r>
            <a:r>
              <a:rPr lang="en-US" sz="1400" b="1" dirty="0" smtClean="0">
                <a:latin typeface="Courier New"/>
                <a:cs typeface="Courier New"/>
              </a:rPr>
              <a:t>interval </a:t>
            </a:r>
            <a:r>
              <a:rPr lang="en-US" sz="1400" b="1" dirty="0">
                <a:latin typeface="Courier New"/>
                <a:cs typeface="Courier New"/>
              </a:rPr>
              <a:t>0;</a:t>
            </a: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/</a:t>
            </a:r>
            <a:r>
              <a:rPr lang="en-US" sz="1400" dirty="0">
                <a:latin typeface="Courier New"/>
                <a:cs typeface="Courier New"/>
              </a:rPr>
              <a:t>/ </a:t>
            </a:r>
            <a:r>
              <a:rPr lang="en-US" sz="1400" dirty="0" smtClean="0">
                <a:latin typeface="Courier New"/>
                <a:cs typeface="Courier New"/>
              </a:rPr>
              <a:t>records every </a:t>
            </a:r>
            <a:r>
              <a:rPr lang="en-US" sz="1400" dirty="0">
                <a:latin typeface="Courier New"/>
                <a:cs typeface="Courier New"/>
              </a:rPr>
              <a:t>iteration (</a:t>
            </a:r>
            <a:r>
              <a:rPr lang="en-US" sz="1400" dirty="0" smtClean="0">
                <a:latin typeface="Courier New"/>
                <a:cs typeface="Courier New"/>
              </a:rPr>
              <a:t>9pm </a:t>
            </a:r>
            <a:r>
              <a:rPr lang="en-US" sz="1400" dirty="0">
                <a:latin typeface="Courier New"/>
                <a:cs typeface="Courier New"/>
              </a:rPr>
              <a:t>and </a:t>
            </a:r>
            <a:r>
              <a:rPr lang="en-US" sz="1400" dirty="0" smtClean="0">
                <a:latin typeface="Courier New"/>
                <a:cs typeface="Courier New"/>
              </a:rPr>
              <a:t>6am from player)</a:t>
            </a:r>
            <a:endParaRPr lang="en-US" sz="1400" dirty="0">
              <a:latin typeface="Courier New"/>
              <a:cs typeface="Courier New"/>
            </a:endParaRPr>
          </a:p>
          <a:p>
            <a:pPr marL="0" lvl="1" indent="3175" eaLnBrk="1" hangingPunct="1">
              <a:lnSpc>
                <a:spcPct val="90000"/>
              </a:lnSpc>
              <a:buFontTx/>
              <a:buNone/>
            </a:pP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      limit </a:t>
            </a:r>
            <a:r>
              <a:rPr lang="en-US" sz="1400" dirty="0">
                <a:latin typeface="Courier New"/>
                <a:cs typeface="Courier New"/>
              </a:rPr>
              <a:t>48;</a:t>
            </a:r>
          </a:p>
          <a:p>
            <a:pPr marL="0" lvl="1" indent="3175" eaLnBrk="1" hangingPunct="1">
              <a:lnSpc>
                <a:spcPct val="90000"/>
              </a:lnSpc>
              <a:buFontTx/>
              <a:buNone/>
            </a:pPr>
            <a:r>
              <a:rPr lang="en-US" sz="1400" dirty="0">
                <a:latin typeface="Courier New"/>
                <a:cs typeface="Courier New"/>
              </a:rPr>
              <a:t>}</a:t>
            </a:r>
          </a:p>
          <a:p>
            <a:pPr marL="0" lvl="1" indent="3175" eaLnBrk="1" hangingPunct="1">
              <a:lnSpc>
                <a:spcPct val="90000"/>
              </a:lnSpc>
              <a:buFontTx/>
              <a:buNone/>
            </a:pPr>
            <a:r>
              <a:rPr lang="en-US" sz="1400" dirty="0">
                <a:latin typeface="Courier New"/>
                <a:cs typeface="Courier New"/>
              </a:rPr>
              <a:t>object recorder{</a:t>
            </a:r>
          </a:p>
          <a:p>
            <a:pPr marL="0" lvl="1" indent="3175" eaLnBrk="1" hangingPunct="1">
              <a:lnSpc>
                <a:spcPct val="90000"/>
              </a:lnSpc>
              <a:buFontTx/>
              <a:buNone/>
            </a:pP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      parent </a:t>
            </a:r>
            <a:r>
              <a:rPr lang="en-US" sz="1400" dirty="0">
                <a:latin typeface="Courier New"/>
                <a:cs typeface="Courier New"/>
              </a:rPr>
              <a:t>house:1;</a:t>
            </a:r>
          </a:p>
          <a:p>
            <a:pPr marL="0" lvl="1" indent="3175" eaLnBrk="1" hangingPunct="1">
              <a:lnSpc>
                <a:spcPct val="90000"/>
              </a:lnSpc>
              <a:buFontTx/>
              <a:buNone/>
            </a:pP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      property </a:t>
            </a:r>
            <a:r>
              <a:rPr lang="en-US" sz="1400" dirty="0" err="1">
                <a:latin typeface="Courier New"/>
                <a:cs typeface="Courier New"/>
              </a:rPr>
              <a:t>air_temperature,cooling_setpoint</a:t>
            </a:r>
            <a:r>
              <a:rPr lang="en-US" sz="1400" dirty="0">
                <a:latin typeface="Courier New"/>
                <a:cs typeface="Courier New"/>
              </a:rPr>
              <a:t>;</a:t>
            </a:r>
          </a:p>
          <a:p>
            <a:pPr marL="0" lvl="1" indent="3175" eaLnBrk="1" hangingPunct="1">
              <a:lnSpc>
                <a:spcPct val="90000"/>
              </a:lnSpc>
              <a:buFontTx/>
              <a:buNone/>
            </a:pP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      file theat_record_1.csv</a:t>
            </a:r>
            <a:r>
              <a:rPr lang="en-US" sz="1400" dirty="0">
                <a:latin typeface="Courier New"/>
                <a:cs typeface="Courier New"/>
              </a:rPr>
              <a:t>;</a:t>
            </a:r>
          </a:p>
          <a:p>
            <a:pPr marL="0" lvl="1" indent="3175" eaLnBrk="1" hangingPunct="1">
              <a:lnSpc>
                <a:spcPct val="90000"/>
              </a:lnSpc>
              <a:buFontTx/>
              <a:buNone/>
            </a:pPr>
            <a:r>
              <a:rPr lang="en-US" sz="14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  <a:cs typeface="Courier New"/>
              </a:rPr>
              <a:t>      </a:t>
            </a:r>
            <a:r>
              <a:rPr lang="en-US" sz="1400" b="1" dirty="0" smtClean="0">
                <a:solidFill>
                  <a:srgbClr val="000000"/>
                </a:solidFill>
                <a:latin typeface="Courier New"/>
                <a:cs typeface="Courier New"/>
              </a:rPr>
              <a:t>interval </a:t>
            </a:r>
            <a:r>
              <a:rPr lang="en-US" sz="1400" b="1" dirty="0">
                <a:solidFill>
                  <a:srgbClr val="000000"/>
                </a:solidFill>
                <a:latin typeface="Courier New"/>
                <a:cs typeface="Courier New"/>
              </a:rPr>
              <a:t>-1;</a:t>
            </a:r>
            <a:r>
              <a:rPr lang="en-US" sz="14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 New"/>
                <a:cs typeface="Courier New"/>
              </a:rPr>
              <a:t>// record every change in value when clock advances</a:t>
            </a:r>
            <a:endParaRPr lang="en-US" sz="14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marL="0" lvl="1" indent="3175" eaLnBrk="1" hangingPunct="1">
              <a:lnSpc>
                <a:spcPct val="90000"/>
              </a:lnSpc>
              <a:buFontTx/>
              <a:buNone/>
            </a:pP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      limit </a:t>
            </a:r>
            <a:r>
              <a:rPr lang="en-US" sz="1400" dirty="0">
                <a:latin typeface="Courier New"/>
                <a:cs typeface="Courier New"/>
              </a:rPr>
              <a:t>48;</a:t>
            </a:r>
          </a:p>
          <a:p>
            <a:pPr marL="0" lvl="1" indent="3175" eaLnBrk="1" hangingPunct="1">
              <a:lnSpc>
                <a:spcPct val="90000"/>
              </a:lnSpc>
              <a:buFontTx/>
              <a:buNone/>
            </a:pPr>
            <a:r>
              <a:rPr lang="en-US" sz="14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275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Questions?</a:t>
            </a:r>
            <a:endParaRPr lang="en-CA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8824913" y="6318250"/>
            <a:ext cx="319087" cy="539750"/>
          </a:xfrm>
        </p:spPr>
        <p:txBody>
          <a:bodyPr/>
          <a:lstStyle/>
          <a:p>
            <a:fld id="{5BD36294-2849-48A8-8531-5354CF3095D2}" type="slidenum">
              <a:rPr lang="en-US" smtClean="0"/>
              <a:pPr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86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Collectors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57213" y="3646170"/>
            <a:ext cx="5538787" cy="2187702"/>
          </a:xfrm>
        </p:spPr>
        <p:txBody>
          <a:bodyPr/>
          <a:lstStyle/>
          <a:p>
            <a:pPr eaLnBrk="1" hangingPunct="1"/>
            <a:r>
              <a:rPr lang="en-US" sz="2800" dirty="0" smtClean="0">
                <a:latin typeface="Arial" charset="0"/>
              </a:rPr>
              <a:t>Objects </a:t>
            </a:r>
            <a:r>
              <a:rPr lang="en-US" sz="2800" dirty="0">
                <a:latin typeface="Arial" charset="0"/>
              </a:rPr>
              <a:t>that record aggregate data from groups of objects.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18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Output object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Implemented in </a:t>
            </a:r>
            <a:r>
              <a:rPr lang="en-US" b="1" dirty="0">
                <a:latin typeface="Arial" charset="0"/>
              </a:rPr>
              <a:t>tape</a:t>
            </a:r>
            <a:r>
              <a:rPr lang="en-US" dirty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>and </a:t>
            </a:r>
            <a:r>
              <a:rPr lang="en-US" dirty="0" err="1" smtClean="0">
                <a:latin typeface="Arial" charset="0"/>
              </a:rPr>
              <a:t>mysql</a:t>
            </a:r>
            <a:r>
              <a:rPr lang="en-US" dirty="0" smtClean="0">
                <a:latin typeface="Arial" charset="0"/>
              </a:rPr>
              <a:t> module</a:t>
            </a:r>
            <a:endParaRPr lang="en-US" dirty="0">
              <a:latin typeface="Arial" charset="0"/>
            </a:endParaRPr>
          </a:p>
          <a:p>
            <a:pPr lvl="1"/>
            <a:r>
              <a:rPr lang="en-US" dirty="0">
                <a:latin typeface="Arial" charset="0"/>
              </a:rPr>
              <a:t>One of two primary ways of </a:t>
            </a:r>
            <a:r>
              <a:rPr lang="en-US" dirty="0" smtClean="0">
                <a:latin typeface="Arial" charset="0"/>
              </a:rPr>
              <a:t>recording data</a:t>
            </a:r>
            <a:endParaRPr lang="en-US" dirty="0">
              <a:latin typeface="Arial" charset="0"/>
            </a:endParaRPr>
          </a:p>
          <a:p>
            <a:pPr lvl="1" indent="-457200"/>
            <a:r>
              <a:rPr lang="en-US" dirty="0">
                <a:latin typeface="Arial" charset="0"/>
              </a:rPr>
              <a:t>Same basic parameters as recorders</a:t>
            </a:r>
          </a:p>
          <a:p>
            <a:pPr eaLnBrk="1" hangingPunct="1"/>
            <a:r>
              <a:rPr lang="en-US" dirty="0" smtClean="0">
                <a:latin typeface="Arial" charset="0"/>
              </a:rPr>
              <a:t>Collectors take aggregates </a:t>
            </a:r>
            <a:r>
              <a:rPr lang="en-US" dirty="0">
                <a:latin typeface="Arial" charset="0"/>
              </a:rPr>
              <a:t>of properties </a:t>
            </a:r>
            <a:endParaRPr lang="en-US" dirty="0" smtClean="0">
              <a:latin typeface="Arial" charset="0"/>
            </a:endParaRPr>
          </a:p>
          <a:p>
            <a:pPr lvl="1"/>
            <a:r>
              <a:rPr lang="en-US" dirty="0" smtClean="0">
                <a:latin typeface="Arial" charset="0"/>
              </a:rPr>
              <a:t>Observations collected from a </a:t>
            </a:r>
            <a:r>
              <a:rPr lang="en-US" dirty="0">
                <a:latin typeface="Arial" charset="0"/>
              </a:rPr>
              <a:t>group of </a:t>
            </a:r>
            <a:r>
              <a:rPr lang="en-US" dirty="0" smtClean="0">
                <a:latin typeface="Arial" charset="0"/>
              </a:rPr>
              <a:t>objects</a:t>
            </a:r>
          </a:p>
          <a:p>
            <a:pPr lvl="1"/>
            <a:r>
              <a:rPr lang="en-US" dirty="0" smtClean="0">
                <a:latin typeface="Arial" charset="0"/>
              </a:rPr>
              <a:t>Aggregations include statistics and min/max</a:t>
            </a:r>
          </a:p>
          <a:p>
            <a:pPr lvl="1"/>
            <a:r>
              <a:rPr lang="en-US" dirty="0" smtClean="0">
                <a:latin typeface="Arial" charset="0"/>
              </a:rPr>
              <a:t>Aggregations are specified as part of property</a:t>
            </a: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63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Group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eaLnBrk="1" hangingPunct="1"/>
            <a:r>
              <a:rPr lang="en-US" dirty="0" smtClean="0">
                <a:latin typeface="Arial" charset="0"/>
              </a:rPr>
              <a:t>Defines </a:t>
            </a:r>
            <a:r>
              <a:rPr lang="en-US" dirty="0">
                <a:latin typeface="Arial" charset="0"/>
              </a:rPr>
              <a:t>the </a:t>
            </a:r>
            <a:r>
              <a:rPr lang="en-US" altLang="ja-JP" dirty="0" smtClean="0">
                <a:latin typeface="Arial" charset="0"/>
              </a:rPr>
              <a:t>subset of </a:t>
            </a:r>
            <a:r>
              <a:rPr lang="en-US" dirty="0" smtClean="0">
                <a:latin typeface="Arial" charset="0"/>
              </a:rPr>
              <a:t>objects to observe</a:t>
            </a:r>
          </a:p>
          <a:p>
            <a:pPr lvl="1"/>
            <a:r>
              <a:rPr lang="en-US" dirty="0" smtClean="0">
                <a:latin typeface="Arial" charset="0"/>
              </a:rPr>
              <a:t>Object properties used to define group</a:t>
            </a:r>
          </a:p>
          <a:p>
            <a:pPr lvl="1"/>
            <a:r>
              <a:rPr lang="en-US" dirty="0" smtClean="0">
                <a:latin typeface="Arial" charset="0"/>
              </a:rPr>
              <a:t>Header properties allowed:</a:t>
            </a:r>
          </a:p>
          <a:p>
            <a:r>
              <a:rPr lang="en-US" sz="2000" b="0" dirty="0" smtClean="0">
                <a:latin typeface="Courier New"/>
                <a:cs typeface="Courier New"/>
              </a:rPr>
              <a:t>	</a:t>
            </a:r>
            <a:r>
              <a:rPr lang="en-US" sz="2200" b="0" dirty="0" smtClean="0">
                <a:latin typeface="Courier New"/>
                <a:cs typeface="Courier New"/>
              </a:rPr>
              <a:t>class</a:t>
            </a:r>
            <a:r>
              <a:rPr lang="en-US" sz="2200" b="0" dirty="0">
                <a:latin typeface="Courier New"/>
                <a:cs typeface="Courier New"/>
              </a:rPr>
              <a:t>, parent, rank, </a:t>
            </a:r>
            <a:r>
              <a:rPr lang="en-US" sz="2200" b="0" dirty="0" err="1" smtClean="0">
                <a:latin typeface="Courier New"/>
                <a:cs typeface="Courier New"/>
              </a:rPr>
              <a:t>in_svc</a:t>
            </a:r>
            <a:r>
              <a:rPr lang="en-US" sz="2200" b="0" dirty="0">
                <a:latin typeface="Courier New"/>
                <a:cs typeface="Courier New"/>
              </a:rPr>
              <a:t>, </a:t>
            </a:r>
            <a:r>
              <a:rPr lang="en-US" sz="2200" b="0" dirty="0" err="1">
                <a:latin typeface="Courier New"/>
                <a:cs typeface="Courier New"/>
              </a:rPr>
              <a:t>out_svc</a:t>
            </a:r>
            <a:r>
              <a:rPr lang="en-US" sz="2200" b="0" dirty="0">
                <a:latin typeface="Courier New"/>
                <a:cs typeface="Courier New"/>
              </a:rPr>
              <a:t>, </a:t>
            </a:r>
            <a:r>
              <a:rPr lang="en-US" sz="2200" b="0" dirty="0" err="1" smtClean="0">
                <a:latin typeface="Courier New"/>
                <a:cs typeface="Courier New"/>
              </a:rPr>
              <a:t>groupid</a:t>
            </a:r>
            <a:endParaRPr lang="en-US" sz="3000" b="0" dirty="0">
              <a:latin typeface="Courier New"/>
              <a:cs typeface="Courier New"/>
            </a:endParaRPr>
          </a:p>
          <a:p>
            <a:pPr eaLnBrk="1" hangingPunct="1"/>
            <a:r>
              <a:rPr lang="en-US" dirty="0" smtClean="0">
                <a:latin typeface="Arial" charset="0"/>
              </a:rPr>
              <a:t>Search </a:t>
            </a:r>
            <a:r>
              <a:rPr lang="en-US" dirty="0">
                <a:latin typeface="Arial" charset="0"/>
              </a:rPr>
              <a:t>is </a:t>
            </a:r>
            <a:r>
              <a:rPr lang="en-US" dirty="0" smtClean="0">
                <a:latin typeface="Arial" charset="0"/>
              </a:rPr>
              <a:t>performed only on </a:t>
            </a:r>
            <a:r>
              <a:rPr lang="en-US" dirty="0">
                <a:latin typeface="Arial" charset="0"/>
              </a:rPr>
              <a:t>first </a:t>
            </a:r>
            <a:r>
              <a:rPr lang="en-US" dirty="0" smtClean="0">
                <a:latin typeface="Arial" charset="0"/>
              </a:rPr>
              <a:t>observation</a:t>
            </a:r>
            <a:endParaRPr lang="en-US" dirty="0">
              <a:latin typeface="Arial" charset="0"/>
            </a:endParaRPr>
          </a:p>
          <a:p>
            <a:pPr lvl="1"/>
            <a:r>
              <a:rPr lang="en-US" dirty="0">
                <a:latin typeface="Arial" charset="0"/>
              </a:rPr>
              <a:t>Search result is reused </a:t>
            </a:r>
            <a:r>
              <a:rPr lang="en-US" dirty="0" smtClean="0">
                <a:latin typeface="Arial" charset="0"/>
              </a:rPr>
              <a:t>thereafter</a:t>
            </a:r>
          </a:p>
          <a:p>
            <a:pPr lvl="1"/>
            <a:r>
              <a:rPr lang="en-US" dirty="0" smtClean="0">
                <a:latin typeface="Arial" charset="0"/>
              </a:rPr>
              <a:t>=&gt; Groups </a:t>
            </a:r>
            <a:r>
              <a:rPr lang="en-US" dirty="0">
                <a:latin typeface="Arial" charset="0"/>
              </a:rPr>
              <a:t>must be constant over </a:t>
            </a:r>
            <a:r>
              <a:rPr lang="en-US" dirty="0" smtClean="0">
                <a:latin typeface="Arial" charset="0"/>
              </a:rPr>
              <a:t>time</a:t>
            </a:r>
          </a:p>
          <a:p>
            <a:pPr lvl="1"/>
            <a:r>
              <a:rPr lang="en-US" dirty="0" smtClean="0">
                <a:latin typeface="Arial" charset="0"/>
              </a:rPr>
              <a:t>=&gt; Only time-invariant properties may be used in group criteria</a:t>
            </a:r>
          </a:p>
          <a:p>
            <a:r>
              <a:rPr lang="en-US" dirty="0">
                <a:latin typeface="Arial" charset="0"/>
              </a:rPr>
              <a:t>Example: </a:t>
            </a:r>
            <a:r>
              <a:rPr lang="en-US" dirty="0">
                <a:latin typeface="Courier New" charset="0"/>
              </a:rPr>
              <a:t>group "class=house";</a:t>
            </a:r>
            <a:endParaRPr lang="en-US" dirty="0">
              <a:latin typeface="Arial" charset="0"/>
            </a:endParaRPr>
          </a:p>
          <a:p>
            <a:pPr lvl="1"/>
            <a:r>
              <a:rPr lang="en-US" dirty="0">
                <a:latin typeface="Arial" charset="0"/>
              </a:rPr>
              <a:t>Can include multiple </a:t>
            </a:r>
            <a:r>
              <a:rPr lang="en-US" dirty="0" smtClean="0">
                <a:latin typeface="Arial" charset="0"/>
              </a:rPr>
              <a:t>groupings</a:t>
            </a:r>
          </a:p>
          <a:p>
            <a:r>
              <a:rPr lang="en-US" sz="2600" b="0" dirty="0" smtClean="0">
                <a:latin typeface="Courier New" charset="0"/>
                <a:cs typeface="Courier New" charset="0"/>
              </a:rPr>
              <a:t>	</a:t>
            </a:r>
            <a:r>
              <a:rPr lang="en-US" sz="2200" b="0" dirty="0" smtClean="0">
                <a:latin typeface="Courier New" charset="0"/>
                <a:cs typeface="Courier New" charset="0"/>
              </a:rPr>
              <a:t>group "class</a:t>
            </a:r>
            <a:r>
              <a:rPr lang="en-US" sz="2200" b="0" dirty="0">
                <a:latin typeface="Courier New" charset="0"/>
                <a:cs typeface="Courier New" charset="0"/>
              </a:rPr>
              <a:t>=house AND </a:t>
            </a:r>
            <a:r>
              <a:rPr lang="en-US" sz="2200" b="0" dirty="0" err="1">
                <a:latin typeface="Courier New" charset="0"/>
                <a:cs typeface="Courier New" charset="0"/>
              </a:rPr>
              <a:t>groupid</a:t>
            </a:r>
            <a:r>
              <a:rPr lang="en-US" sz="2200" b="0" dirty="0">
                <a:latin typeface="Courier New" charset="0"/>
                <a:cs typeface="Courier New" charset="0"/>
              </a:rPr>
              <a:t>=</a:t>
            </a:r>
            <a:r>
              <a:rPr lang="en-US" sz="2200" b="0" dirty="0" smtClean="0">
                <a:latin typeface="Courier New" charset="0"/>
                <a:cs typeface="Courier New" charset="0"/>
              </a:rPr>
              <a:t>feeder1"</a:t>
            </a:r>
            <a:endParaRPr lang="en-US" sz="2200" b="0" dirty="0">
              <a:latin typeface="Courier New" charset="0"/>
              <a:cs typeface="Courier New" charset="0"/>
            </a:endParaRPr>
          </a:p>
          <a:p>
            <a:pPr lvl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54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</a:rPr>
              <a:t>Property aggregators</a:t>
            </a:r>
            <a:endParaRPr lang="en-US" dirty="0">
              <a:latin typeface="Arial" charset="0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</a:rPr>
              <a:t>Similar to recorders, </a:t>
            </a:r>
            <a:r>
              <a:rPr lang="en-US" dirty="0">
                <a:latin typeface="Arial" charset="0"/>
              </a:rPr>
              <a:t>but with aggregators</a:t>
            </a:r>
          </a:p>
          <a:p>
            <a:pPr lvl="1" eaLnBrk="1" hangingPunct="1"/>
            <a:r>
              <a:rPr lang="en-US" dirty="0">
                <a:latin typeface="Arial" charset="0"/>
              </a:rPr>
              <a:t>count, min, max, </a:t>
            </a:r>
            <a:r>
              <a:rPr lang="en-US" dirty="0" err="1">
                <a:latin typeface="Arial" charset="0"/>
              </a:rPr>
              <a:t>avg</a:t>
            </a:r>
            <a:r>
              <a:rPr lang="en-US" dirty="0">
                <a:latin typeface="Arial" charset="0"/>
              </a:rPr>
              <a:t>, </a:t>
            </a:r>
            <a:r>
              <a:rPr lang="en-US" dirty="0" err="1">
                <a:latin typeface="Arial" charset="0"/>
              </a:rPr>
              <a:t>std</a:t>
            </a:r>
            <a:r>
              <a:rPr lang="en-US" dirty="0">
                <a:latin typeface="Arial" charset="0"/>
              </a:rPr>
              <a:t>, sum, prod</a:t>
            </a:r>
          </a:p>
          <a:p>
            <a:pPr lvl="1" eaLnBrk="1" hangingPunct="1"/>
            <a:r>
              <a:rPr lang="en-US" dirty="0">
                <a:latin typeface="Arial" charset="0"/>
              </a:rPr>
              <a:t>mean, </a:t>
            </a:r>
            <a:r>
              <a:rPr lang="en-US" dirty="0" err="1">
                <a:latin typeface="Arial" charset="0"/>
              </a:rPr>
              <a:t>var</a:t>
            </a:r>
            <a:r>
              <a:rPr lang="en-US" dirty="0">
                <a:latin typeface="Arial" charset="0"/>
              </a:rPr>
              <a:t>, </a:t>
            </a:r>
            <a:r>
              <a:rPr lang="en-US" dirty="0" err="1">
                <a:latin typeface="Arial" charset="0"/>
              </a:rPr>
              <a:t>kur</a:t>
            </a:r>
            <a:endParaRPr lang="en-US" dirty="0">
              <a:latin typeface="Arial" charset="0"/>
            </a:endParaRPr>
          </a:p>
          <a:p>
            <a:pPr lvl="1" eaLnBrk="1" hangingPunct="1"/>
            <a:r>
              <a:rPr lang="en-US" dirty="0">
                <a:latin typeface="Arial" charset="0"/>
              </a:rPr>
              <a:t>gamma</a:t>
            </a:r>
          </a:p>
          <a:p>
            <a:pPr eaLnBrk="1" hangingPunct="1"/>
            <a:r>
              <a:rPr lang="en-US" dirty="0">
                <a:latin typeface="Arial" charset="0"/>
              </a:rPr>
              <a:t>Parts used for complex values</a:t>
            </a:r>
          </a:p>
          <a:p>
            <a:pPr lvl="1" eaLnBrk="1" hangingPunct="1"/>
            <a:r>
              <a:rPr lang="en-US" dirty="0">
                <a:latin typeface="Arial" charset="0"/>
              </a:rPr>
              <a:t>real, </a:t>
            </a:r>
            <a:r>
              <a:rPr lang="en-US" dirty="0" err="1">
                <a:latin typeface="Arial" charset="0"/>
              </a:rPr>
              <a:t>imag</a:t>
            </a:r>
            <a:endParaRPr lang="en-US" dirty="0">
              <a:latin typeface="Arial" charset="0"/>
            </a:endParaRPr>
          </a:p>
          <a:p>
            <a:pPr lvl="1" eaLnBrk="1" hangingPunct="1"/>
            <a:r>
              <a:rPr lang="en-US" dirty="0">
                <a:latin typeface="Arial" charset="0"/>
              </a:rPr>
              <a:t>mag, </a:t>
            </a:r>
            <a:r>
              <a:rPr lang="en-US" dirty="0" err="1">
                <a:latin typeface="Arial" charset="0"/>
              </a:rPr>
              <a:t>ang</a:t>
            </a:r>
            <a:r>
              <a:rPr lang="en-US" dirty="0">
                <a:latin typeface="Arial" charset="0"/>
              </a:rPr>
              <a:t>, </a:t>
            </a:r>
            <a:r>
              <a:rPr lang="en-US" dirty="0" err="1">
                <a:latin typeface="Arial" charset="0"/>
              </a:rPr>
              <a:t>arg</a:t>
            </a:r>
            <a:endParaRPr lang="en-US" dirty="0">
              <a:latin typeface="Arial" charset="0"/>
            </a:endParaRPr>
          </a:p>
          <a:p>
            <a:pPr eaLnBrk="1" hangingPunct="1"/>
            <a:r>
              <a:rPr lang="en-US" dirty="0">
                <a:latin typeface="Arial" charset="0"/>
              </a:rPr>
              <a:t>Example: </a:t>
            </a:r>
            <a:r>
              <a:rPr lang="en-US" dirty="0">
                <a:latin typeface="Courier New"/>
                <a:cs typeface="Courier New"/>
              </a:rPr>
              <a:t>property "sum(</a:t>
            </a:r>
            <a:r>
              <a:rPr lang="en-US" dirty="0" err="1">
                <a:latin typeface="Courier New"/>
                <a:cs typeface="Courier New"/>
              </a:rPr>
              <a:t>power.mag</a:t>
            </a:r>
            <a:r>
              <a:rPr lang="en-US" dirty="0">
                <a:latin typeface="Courier New"/>
                <a:cs typeface="Courier New"/>
              </a:rPr>
              <a:t>)"</a:t>
            </a:r>
          </a:p>
        </p:txBody>
      </p:sp>
    </p:spTree>
    <p:extLst>
      <p:ext uri="{BB962C8B-B14F-4D97-AF65-F5344CB8AC3E}">
        <p14:creationId xmlns:p14="http://schemas.microsoft.com/office/powerpoint/2010/main" val="41869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Example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000">
                <a:latin typeface="Courier New" charset="0"/>
              </a:rPr>
              <a:t>object collector {</a:t>
            </a:r>
          </a:p>
          <a:p>
            <a:pPr eaLnBrk="1" hangingPunct="1">
              <a:buFontTx/>
              <a:buNone/>
            </a:pPr>
            <a:r>
              <a:rPr lang="en-US" sz="2000">
                <a:latin typeface="Courier New" charset="0"/>
              </a:rPr>
              <a:t>	group </a:t>
            </a:r>
            <a:r>
              <a:rPr lang="ja-JP" altLang="en-US" sz="2000">
                <a:latin typeface="Courier New" charset="0"/>
              </a:rPr>
              <a:t>“</a:t>
            </a:r>
            <a:r>
              <a:rPr lang="en-US" sz="2000">
                <a:latin typeface="Courier New" charset="0"/>
              </a:rPr>
              <a:t>class=house AND groupid=feeder1</a:t>
            </a:r>
            <a:r>
              <a:rPr lang="ja-JP" altLang="en-US" sz="2000">
                <a:latin typeface="Courier New" charset="0"/>
              </a:rPr>
              <a:t>”</a:t>
            </a:r>
            <a:r>
              <a:rPr lang="en-US" sz="2000">
                <a:latin typeface="Courier New" charset="0"/>
              </a:rPr>
              <a:t>;</a:t>
            </a:r>
          </a:p>
          <a:p>
            <a:pPr eaLnBrk="1" hangingPunct="1">
              <a:buFontTx/>
              <a:buNone/>
            </a:pPr>
            <a:r>
              <a:rPr lang="en-US" sz="2000">
                <a:latin typeface="Courier New" charset="0"/>
              </a:rPr>
              <a:t>	property </a:t>
            </a:r>
            <a:r>
              <a:rPr lang="ja-JP" altLang="en-US" sz="2000">
                <a:latin typeface="Courier New" charset="0"/>
              </a:rPr>
              <a:t>“</a:t>
            </a:r>
            <a:r>
              <a:rPr lang="en-US" sz="2000">
                <a:latin typeface="Courier New" charset="0"/>
              </a:rPr>
              <a:t>sum(power.mag),avg(hvac_load.real)</a:t>
            </a:r>
            <a:r>
              <a:rPr lang="ja-JP" altLang="en-US" sz="2000">
                <a:latin typeface="Courier New" charset="0"/>
              </a:rPr>
              <a:t>”</a:t>
            </a:r>
            <a:r>
              <a:rPr lang="en-US" sz="2000">
                <a:latin typeface="Courier New" charset="0"/>
              </a:rPr>
              <a:t>;</a:t>
            </a:r>
          </a:p>
          <a:p>
            <a:pPr eaLnBrk="1" hangingPunct="1">
              <a:buFontTx/>
              <a:buNone/>
            </a:pPr>
            <a:r>
              <a:rPr lang="en-US" sz="2000">
                <a:latin typeface="Courier New" charset="0"/>
              </a:rPr>
              <a:t>	interval 3600;</a:t>
            </a:r>
          </a:p>
          <a:p>
            <a:pPr eaLnBrk="1" hangingPunct="1">
              <a:buFontTx/>
              <a:buNone/>
            </a:pPr>
            <a:r>
              <a:rPr lang="en-US" sz="2000">
                <a:latin typeface="Courier New" charset="0"/>
              </a:rPr>
              <a:t>	limit 24;</a:t>
            </a:r>
          </a:p>
          <a:p>
            <a:pPr eaLnBrk="1" hangingPunct="1">
              <a:buFontTx/>
              <a:buNone/>
            </a:pPr>
            <a:r>
              <a:rPr lang="en-US" sz="2000">
                <a:latin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041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Demo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100" b="0" dirty="0">
                <a:solidFill>
                  <a:srgbClr val="000000"/>
                </a:solidFill>
                <a:latin typeface="Courier New"/>
                <a:cs typeface="Courier New"/>
              </a:rPr>
              <a:t>// </a:t>
            </a:r>
            <a:r>
              <a:rPr lang="en-US" sz="1100" b="0" dirty="0" smtClean="0">
                <a:solidFill>
                  <a:srgbClr val="000000"/>
                </a:solidFill>
                <a:latin typeface="Courier New"/>
                <a:cs typeface="Courier New"/>
              </a:rPr>
              <a:t>demo/</a:t>
            </a:r>
            <a:r>
              <a:rPr lang="en-US" sz="1100" b="0" dirty="0" err="1" smtClean="0">
                <a:solidFill>
                  <a:srgbClr val="000000"/>
                </a:solidFill>
                <a:latin typeface="Courier New"/>
                <a:cs typeface="Courier New"/>
              </a:rPr>
              <a:t>collector.glm</a:t>
            </a:r>
            <a:r>
              <a:rPr lang="en-US" sz="1100" b="0" dirty="0" smtClean="0">
                <a:solidFill>
                  <a:srgbClr val="000000"/>
                </a:solidFill>
                <a:latin typeface="Courier New"/>
                <a:cs typeface="Courier New"/>
              </a:rPr>
              <a:t> sum and average of the real power of light objects in houses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100" b="0" dirty="0" smtClean="0">
                <a:solidFill>
                  <a:srgbClr val="000000"/>
                </a:solidFill>
                <a:latin typeface="Courier New"/>
                <a:cs typeface="Courier New"/>
              </a:rPr>
              <a:t>module </a:t>
            </a:r>
            <a:r>
              <a:rPr lang="en-US" sz="1100" b="0" dirty="0">
                <a:solidFill>
                  <a:srgbClr val="000000"/>
                </a:solidFill>
                <a:latin typeface="Courier New"/>
                <a:cs typeface="Courier New"/>
              </a:rPr>
              <a:t>residential{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100" b="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100" b="0" dirty="0" smtClean="0">
                <a:solidFill>
                  <a:srgbClr val="000000"/>
                </a:solidFill>
                <a:latin typeface="Courier New"/>
                <a:cs typeface="Courier New"/>
              </a:rPr>
              <a:t>      </a:t>
            </a:r>
            <a:r>
              <a:rPr lang="en-US" sz="1100" b="0" dirty="0" err="1" smtClean="0">
                <a:solidFill>
                  <a:srgbClr val="000000"/>
                </a:solidFill>
                <a:latin typeface="Courier New"/>
                <a:cs typeface="Courier New"/>
              </a:rPr>
              <a:t>implicit_enduses</a:t>
            </a:r>
            <a:r>
              <a:rPr lang="en-US" sz="1100" b="0" dirty="0" smtClean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100" b="0" dirty="0">
                <a:solidFill>
                  <a:srgbClr val="000000"/>
                </a:solidFill>
                <a:latin typeface="Courier New"/>
                <a:cs typeface="Courier New"/>
              </a:rPr>
              <a:t>NONE;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100" b="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100" b="0" dirty="0">
                <a:solidFill>
                  <a:srgbClr val="000000"/>
                </a:solidFill>
                <a:latin typeface="Courier New"/>
                <a:cs typeface="Courier New"/>
              </a:rPr>
              <a:t>module tape;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100" b="0" dirty="0">
                <a:solidFill>
                  <a:srgbClr val="000000"/>
                </a:solidFill>
                <a:latin typeface="Courier New"/>
                <a:cs typeface="Courier New"/>
              </a:rPr>
              <a:t>clock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100" b="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100" b="0" dirty="0" smtClean="0">
                <a:solidFill>
                  <a:srgbClr val="000000"/>
                </a:solidFill>
                <a:latin typeface="Courier New"/>
                <a:cs typeface="Courier New"/>
              </a:rPr>
              <a:t>     </a:t>
            </a:r>
            <a:r>
              <a:rPr lang="en-US" sz="1100" b="0" dirty="0" err="1" smtClean="0">
                <a:solidFill>
                  <a:srgbClr val="000000"/>
                </a:solidFill>
                <a:latin typeface="Courier New"/>
                <a:cs typeface="Courier New"/>
              </a:rPr>
              <a:t>timezone</a:t>
            </a:r>
            <a:r>
              <a:rPr lang="en-US" sz="1100" b="0" dirty="0" smtClean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100" b="0" dirty="0">
                <a:solidFill>
                  <a:srgbClr val="000000"/>
                </a:solidFill>
                <a:latin typeface="Courier New"/>
                <a:cs typeface="Courier New"/>
              </a:rPr>
              <a:t>PST+8PDT;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100" b="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100" b="0" dirty="0" smtClean="0">
                <a:solidFill>
                  <a:srgbClr val="000000"/>
                </a:solidFill>
                <a:latin typeface="Courier New"/>
                <a:cs typeface="Courier New"/>
              </a:rPr>
              <a:t>     </a:t>
            </a:r>
            <a:r>
              <a:rPr lang="en-US" sz="1100" b="0" dirty="0" err="1" smtClean="0">
                <a:solidFill>
                  <a:srgbClr val="000000"/>
                </a:solidFill>
                <a:latin typeface="Courier New"/>
                <a:cs typeface="Courier New"/>
              </a:rPr>
              <a:t>starttime</a:t>
            </a:r>
            <a:r>
              <a:rPr lang="en-US" sz="1100" b="0" dirty="0" smtClean="0">
                <a:solidFill>
                  <a:srgbClr val="000000"/>
                </a:solidFill>
                <a:latin typeface="Courier New"/>
                <a:cs typeface="Courier New"/>
              </a:rPr>
              <a:t> '</a:t>
            </a:r>
            <a:r>
              <a:rPr lang="en-US" sz="1100" b="0" dirty="0">
                <a:solidFill>
                  <a:srgbClr val="000000"/>
                </a:solidFill>
                <a:latin typeface="Courier New"/>
                <a:cs typeface="Courier New"/>
              </a:rPr>
              <a:t>2001-01-01 0:00:</a:t>
            </a:r>
            <a:r>
              <a:rPr lang="en-US" sz="1100" b="0" dirty="0" smtClean="0">
                <a:solidFill>
                  <a:srgbClr val="000000"/>
                </a:solidFill>
                <a:latin typeface="Courier New"/>
                <a:cs typeface="Courier New"/>
              </a:rPr>
              <a:t>00 PST'</a:t>
            </a:r>
            <a:r>
              <a:rPr lang="en-US" sz="1100" b="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100" b="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100" b="0" dirty="0" smtClean="0">
                <a:solidFill>
                  <a:srgbClr val="000000"/>
                </a:solidFill>
                <a:latin typeface="Courier New"/>
                <a:cs typeface="Courier New"/>
              </a:rPr>
              <a:t>     </a:t>
            </a:r>
            <a:r>
              <a:rPr lang="en-US" sz="1100" b="0" dirty="0" err="1" smtClean="0">
                <a:solidFill>
                  <a:srgbClr val="000000"/>
                </a:solidFill>
                <a:latin typeface="Courier New"/>
                <a:cs typeface="Courier New"/>
              </a:rPr>
              <a:t>stoptime</a:t>
            </a:r>
            <a:r>
              <a:rPr lang="en-US" sz="1100" b="0" dirty="0" smtClean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100" b="0" dirty="0">
                <a:solidFill>
                  <a:srgbClr val="000000"/>
                </a:solidFill>
                <a:latin typeface="Courier New"/>
                <a:cs typeface="Courier New"/>
              </a:rPr>
              <a:t>'2001-07-01 00:00:00 PST';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100" b="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100" b="0" dirty="0">
                <a:solidFill>
                  <a:srgbClr val="000000"/>
                </a:solidFill>
                <a:latin typeface="Courier New"/>
                <a:cs typeface="Courier New"/>
              </a:rPr>
              <a:t>schedule </a:t>
            </a:r>
            <a:r>
              <a:rPr lang="en-US" sz="1100" b="0" dirty="0" err="1">
                <a:solidFill>
                  <a:srgbClr val="000000"/>
                </a:solidFill>
                <a:latin typeface="Courier New"/>
                <a:cs typeface="Courier New"/>
              </a:rPr>
              <a:t>light_demand</a:t>
            </a:r>
            <a:r>
              <a:rPr lang="en-US" sz="1100" b="0" dirty="0">
                <a:solidFill>
                  <a:srgbClr val="000000"/>
                </a:solidFill>
                <a:latin typeface="Courier New"/>
                <a:cs typeface="Courier New"/>
              </a:rPr>
              <a:t>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100" b="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100" b="0" dirty="0" smtClean="0">
                <a:solidFill>
                  <a:srgbClr val="000000"/>
                </a:solidFill>
                <a:latin typeface="Courier New"/>
                <a:cs typeface="Courier New"/>
              </a:rPr>
              <a:t>        * </a:t>
            </a:r>
            <a:r>
              <a:rPr lang="en-US" sz="1100" b="0" dirty="0">
                <a:solidFill>
                  <a:srgbClr val="000000"/>
                </a:solidFill>
                <a:latin typeface="Courier New"/>
                <a:cs typeface="Courier New"/>
              </a:rPr>
              <a:t>1-3 * * * 0;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100" b="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100" b="0" dirty="0" smtClean="0">
                <a:solidFill>
                  <a:srgbClr val="000000"/>
                </a:solidFill>
                <a:latin typeface="Courier New"/>
                <a:cs typeface="Courier New"/>
              </a:rPr>
              <a:t>        * </a:t>
            </a:r>
            <a:r>
              <a:rPr lang="en-US" sz="1100" b="0" dirty="0">
                <a:solidFill>
                  <a:srgbClr val="000000"/>
                </a:solidFill>
                <a:latin typeface="Courier New"/>
                <a:cs typeface="Courier New"/>
              </a:rPr>
              <a:t>4-6 * * * 0.15;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100" b="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100" b="0" dirty="0" smtClean="0">
                <a:solidFill>
                  <a:srgbClr val="000000"/>
                </a:solidFill>
                <a:latin typeface="Courier New"/>
                <a:cs typeface="Courier New"/>
              </a:rPr>
              <a:t>        * </a:t>
            </a:r>
            <a:r>
              <a:rPr lang="en-US" sz="1100" b="0" dirty="0">
                <a:solidFill>
                  <a:srgbClr val="000000"/>
                </a:solidFill>
                <a:latin typeface="Courier New"/>
                <a:cs typeface="Courier New"/>
              </a:rPr>
              <a:t>7-19 * * * 0;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100" b="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100" b="0" dirty="0" smtClean="0">
                <a:solidFill>
                  <a:srgbClr val="000000"/>
                </a:solidFill>
                <a:latin typeface="Courier New"/>
                <a:cs typeface="Courier New"/>
              </a:rPr>
              <a:t>        * </a:t>
            </a:r>
            <a:r>
              <a:rPr lang="en-US" sz="1100" b="0" dirty="0">
                <a:solidFill>
                  <a:srgbClr val="000000"/>
                </a:solidFill>
                <a:latin typeface="Courier New"/>
                <a:cs typeface="Courier New"/>
              </a:rPr>
              <a:t>20-0 * * * .85;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100" b="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100" b="0" dirty="0">
                <a:solidFill>
                  <a:srgbClr val="000000"/>
                </a:solidFill>
                <a:latin typeface="Courier New"/>
                <a:cs typeface="Courier New"/>
              </a:rPr>
              <a:t>object house:..10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100" b="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100" b="0" dirty="0" smtClean="0">
                <a:solidFill>
                  <a:srgbClr val="000000"/>
                </a:solidFill>
                <a:latin typeface="Courier New"/>
                <a:cs typeface="Courier New"/>
              </a:rPr>
              <a:t>      </a:t>
            </a:r>
            <a:r>
              <a:rPr lang="en-US" sz="1100" b="0" dirty="0" err="1" smtClean="0">
                <a:solidFill>
                  <a:srgbClr val="000000"/>
                </a:solidFill>
                <a:latin typeface="Courier New"/>
                <a:cs typeface="Courier New"/>
              </a:rPr>
              <a:t>cooling_setpoint</a:t>
            </a:r>
            <a:r>
              <a:rPr lang="en-US" sz="1100" b="0" dirty="0" smtClean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100" b="0" dirty="0">
                <a:solidFill>
                  <a:srgbClr val="000000"/>
                </a:solidFill>
                <a:latin typeface="Courier New"/>
                <a:cs typeface="Courier New"/>
              </a:rPr>
              <a:t>90 </a:t>
            </a:r>
            <a:r>
              <a:rPr lang="en-US" sz="1100" b="0" dirty="0" err="1">
                <a:solidFill>
                  <a:srgbClr val="000000"/>
                </a:solidFill>
                <a:latin typeface="Courier New"/>
                <a:cs typeface="Courier New"/>
              </a:rPr>
              <a:t>degF</a:t>
            </a:r>
            <a:r>
              <a:rPr lang="en-US" sz="1100" b="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100" b="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100" b="0" dirty="0" smtClean="0">
                <a:solidFill>
                  <a:srgbClr val="000000"/>
                </a:solidFill>
                <a:latin typeface="Courier New"/>
                <a:cs typeface="Courier New"/>
              </a:rPr>
              <a:t>      object </a:t>
            </a:r>
            <a:r>
              <a:rPr lang="en-US" sz="1100" b="0" dirty="0">
                <a:solidFill>
                  <a:srgbClr val="000000"/>
                </a:solidFill>
                <a:latin typeface="Courier New"/>
                <a:cs typeface="Courier New"/>
              </a:rPr>
              <a:t>lights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100" b="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100" b="0" dirty="0" smtClean="0">
                <a:solidFill>
                  <a:srgbClr val="000000"/>
                </a:solidFill>
                <a:latin typeface="Courier New"/>
                <a:cs typeface="Courier New"/>
              </a:rPr>
              <a:t>             shape </a:t>
            </a:r>
            <a:r>
              <a:rPr lang="en-US" sz="1100" b="0" dirty="0">
                <a:solidFill>
                  <a:srgbClr val="000000"/>
                </a:solidFill>
                <a:latin typeface="Courier New"/>
                <a:cs typeface="Courier New"/>
              </a:rPr>
              <a:t>"type: analog; schedule: </a:t>
            </a:r>
            <a:r>
              <a:rPr lang="en-US" sz="1100" b="0" dirty="0" err="1">
                <a:solidFill>
                  <a:srgbClr val="000000"/>
                </a:solidFill>
                <a:latin typeface="Courier New"/>
                <a:cs typeface="Courier New"/>
              </a:rPr>
              <a:t>light_demand</a:t>
            </a:r>
            <a:r>
              <a:rPr lang="en-US" sz="1100" b="0" dirty="0">
                <a:solidFill>
                  <a:srgbClr val="000000"/>
                </a:solidFill>
                <a:latin typeface="Courier New"/>
                <a:cs typeface="Courier New"/>
              </a:rPr>
              <a:t>; power: 1.1 kW";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100" b="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100" b="0" dirty="0" smtClean="0">
                <a:solidFill>
                  <a:srgbClr val="000000"/>
                </a:solidFill>
                <a:latin typeface="Courier New"/>
                <a:cs typeface="Courier New"/>
              </a:rPr>
              <a:t>      }</a:t>
            </a:r>
            <a:r>
              <a:rPr lang="en-US" sz="1100" b="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100" b="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100" b="0" dirty="0">
                <a:solidFill>
                  <a:srgbClr val="000000"/>
                </a:solidFill>
                <a:latin typeface="Courier New"/>
                <a:cs typeface="Courier New"/>
              </a:rPr>
              <a:t>object collector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100" b="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100" b="0" dirty="0" smtClean="0">
                <a:solidFill>
                  <a:srgbClr val="000000"/>
                </a:solidFill>
                <a:latin typeface="Courier New"/>
                <a:cs typeface="Courier New"/>
              </a:rPr>
              <a:t>      file </a:t>
            </a:r>
            <a:r>
              <a:rPr lang="en-US" sz="1100" b="0" dirty="0" err="1">
                <a:solidFill>
                  <a:srgbClr val="000000"/>
                </a:solidFill>
                <a:latin typeface="Courier New"/>
                <a:cs typeface="Courier New"/>
              </a:rPr>
              <a:t>theat_collector.csv</a:t>
            </a:r>
            <a:r>
              <a:rPr lang="en-US" sz="1100" b="0" dirty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1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Courier New"/>
                <a:cs typeface="Courier New"/>
              </a:rPr>
              <a:t>      group "class</a:t>
            </a:r>
            <a:r>
              <a:rPr lang="en-US" sz="1100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lang="en-US" sz="1100" dirty="0" smtClean="0">
                <a:solidFill>
                  <a:srgbClr val="000000"/>
                </a:solidFill>
                <a:latin typeface="Courier New"/>
                <a:cs typeface="Courier New"/>
              </a:rPr>
              <a:t>lights"; </a:t>
            </a:r>
            <a:r>
              <a:rPr lang="en-US" sz="1100" b="0" dirty="0" smtClean="0">
                <a:solidFill>
                  <a:srgbClr val="000000"/>
                </a:solidFill>
                <a:latin typeface="Courier New"/>
                <a:cs typeface="Courier New"/>
              </a:rPr>
              <a:t>// sample only lights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100" dirty="0" smtClean="0">
                <a:solidFill>
                  <a:srgbClr val="000000"/>
                </a:solidFill>
                <a:latin typeface="Courier New"/>
                <a:cs typeface="Courier New"/>
              </a:rPr>
              <a:t>       property sum(</a:t>
            </a:r>
            <a:r>
              <a:rPr lang="en-US" sz="11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energy.real</a:t>
            </a:r>
            <a:r>
              <a:rPr lang="en-US" sz="1100" dirty="0" smtClean="0">
                <a:solidFill>
                  <a:srgbClr val="000000"/>
                </a:solidFill>
                <a:latin typeface="Courier New"/>
                <a:cs typeface="Courier New"/>
              </a:rPr>
              <a:t>),</a:t>
            </a:r>
            <a:r>
              <a:rPr lang="en-US" sz="11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avg</a:t>
            </a:r>
            <a:r>
              <a:rPr lang="en-US" sz="1100" dirty="0" smtClean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11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energy.real</a:t>
            </a:r>
            <a:r>
              <a:rPr lang="en-US" sz="1100" dirty="0" smtClean="0">
                <a:solidFill>
                  <a:srgbClr val="000000"/>
                </a:solidFill>
                <a:latin typeface="Courier New"/>
                <a:cs typeface="Courier New"/>
              </a:rPr>
              <a:t>);  </a:t>
            </a:r>
            <a:r>
              <a:rPr lang="en-US" sz="1100" b="0" dirty="0" smtClean="0">
                <a:solidFill>
                  <a:srgbClr val="000000"/>
                </a:solidFill>
                <a:latin typeface="Courier New"/>
                <a:cs typeface="Courier New"/>
              </a:rPr>
              <a:t>// use real part--aggregators need doubles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100" b="0" dirty="0" smtClean="0">
                <a:solidFill>
                  <a:srgbClr val="000000"/>
                </a:solidFill>
                <a:latin typeface="Courier New"/>
                <a:cs typeface="Courier New"/>
              </a:rPr>
              <a:t>       interval </a:t>
            </a:r>
            <a:r>
              <a:rPr lang="en-US" sz="1100" b="0" dirty="0">
                <a:solidFill>
                  <a:srgbClr val="000000"/>
                </a:solidFill>
                <a:latin typeface="Courier New"/>
                <a:cs typeface="Courier New"/>
              </a:rPr>
              <a:t>3600;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100" b="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1100" b="0" dirty="0" smtClean="0">
                <a:solidFill>
                  <a:srgbClr val="000000"/>
                </a:solidFill>
                <a:latin typeface="Courier New"/>
                <a:cs typeface="Courier New"/>
              </a:rPr>
              <a:t>      limit </a:t>
            </a:r>
            <a:r>
              <a:rPr lang="en-US" sz="1100" b="0" dirty="0">
                <a:solidFill>
                  <a:srgbClr val="000000"/>
                </a:solidFill>
                <a:latin typeface="Courier New"/>
                <a:cs typeface="Courier New"/>
              </a:rPr>
              <a:t>744;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100" b="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6848719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Questions?</a:t>
            </a:r>
            <a:endParaRPr lang="en-CA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8824913" y="6318250"/>
            <a:ext cx="319087" cy="539750"/>
          </a:xfrm>
        </p:spPr>
        <p:txBody>
          <a:bodyPr/>
          <a:lstStyle/>
          <a:p>
            <a:fld id="{5BD36294-2849-48A8-8531-5354CF3095D2}" type="slidenum">
              <a:rPr lang="en-US" smtClean="0"/>
              <a:pPr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86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</a:rPr>
              <a:t>Caveats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z="2800" dirty="0">
                <a:latin typeface="Arial" charset="0"/>
                <a:ea typeface="ＭＳ Ｐゴシック" charset="0"/>
              </a:rPr>
              <a:t>Iterations are often required to find next </a:t>
            </a:r>
            <a:r>
              <a:rPr lang="en-US" sz="2800" dirty="0" smtClean="0">
                <a:latin typeface="Arial" charset="0"/>
                <a:ea typeface="ＭＳ Ｐゴシック" charset="0"/>
              </a:rPr>
              <a:t>state</a:t>
            </a:r>
          </a:p>
          <a:p>
            <a:pPr lvl="1"/>
            <a:r>
              <a:rPr lang="en-US" dirty="0" smtClean="0">
                <a:latin typeface="Arial" charset="0"/>
                <a:ea typeface="ＭＳ Ｐゴシック" charset="0"/>
              </a:rPr>
              <a:t>Non-strictly causal behavior is allowed</a:t>
            </a:r>
            <a:endParaRPr lang="en-US" dirty="0">
              <a:latin typeface="Arial" charset="0"/>
              <a:ea typeface="ＭＳ Ｐゴシック" charset="0"/>
            </a:endParaRPr>
          </a:p>
          <a:p>
            <a:pPr eaLnBrk="1" hangingPunct="1"/>
            <a:r>
              <a:rPr lang="en-US" sz="2800" dirty="0">
                <a:latin typeface="Arial" charset="0"/>
                <a:ea typeface="ＭＳ Ｐゴシック" charset="0"/>
              </a:rPr>
              <a:t>No guarantee of convergence</a:t>
            </a:r>
          </a:p>
          <a:p>
            <a:pPr lvl="1"/>
            <a:r>
              <a:rPr lang="en-US" dirty="0" smtClean="0">
                <a:latin typeface="Arial" charset="0"/>
                <a:ea typeface="ＭＳ Ｐゴシック" charset="0"/>
              </a:rPr>
              <a:t>Non-causal behavior is not prohibited</a:t>
            </a:r>
          </a:p>
          <a:p>
            <a:pPr lvl="1"/>
            <a:r>
              <a:rPr lang="en-US" dirty="0" smtClean="0">
                <a:latin typeface="Arial" charset="0"/>
                <a:ea typeface="ＭＳ Ｐゴシック" charset="0"/>
              </a:rPr>
              <a:t>Multiple </a:t>
            </a:r>
            <a:r>
              <a:rPr lang="en-US" dirty="0">
                <a:latin typeface="Arial" charset="0"/>
                <a:ea typeface="ＭＳ Ｐゴシック" charset="0"/>
              </a:rPr>
              <a:t>simultaneous interacting models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Incomplete information exchange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Presence of integral/discrete state variables</a:t>
            </a:r>
          </a:p>
          <a:p>
            <a:pPr eaLnBrk="1" hangingPunct="1"/>
            <a:r>
              <a:rPr lang="en-US" sz="2800" dirty="0">
                <a:latin typeface="Arial" charset="0"/>
                <a:ea typeface="ＭＳ Ｐゴシック" charset="0"/>
              </a:rPr>
              <a:t>Numerous layers of interaction</a:t>
            </a:r>
          </a:p>
          <a:p>
            <a:pPr lvl="1" eaLnBrk="1" hangingPunct="1"/>
            <a:r>
              <a:rPr lang="en-US" sz="2400" dirty="0">
                <a:latin typeface="Arial" charset="0"/>
                <a:ea typeface="ＭＳ Ｐゴシック" charset="0"/>
              </a:rPr>
              <a:t>Makes diagnostics difficult</a:t>
            </a:r>
          </a:p>
          <a:p>
            <a:pPr lvl="1" eaLnBrk="1" hangingPunct="1"/>
            <a:r>
              <a:rPr lang="en-US" sz="2400" dirty="0">
                <a:latin typeface="Arial" charset="0"/>
                <a:ea typeface="ＭＳ Ｐゴシック" charset="0"/>
              </a:rPr>
              <a:t>Can lead to unintended consequences</a:t>
            </a:r>
          </a:p>
        </p:txBody>
      </p:sp>
    </p:spTree>
    <p:extLst>
      <p:ext uri="{BB962C8B-B14F-4D97-AF65-F5344CB8AC3E}">
        <p14:creationId xmlns:p14="http://schemas.microsoft.com/office/powerpoint/2010/main" val="3669383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</a:rPr>
              <a:t>Exercises (players)</a:t>
            </a:r>
            <a:endParaRPr lang="en-US" dirty="0">
              <a:latin typeface="Arial" charset="0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Autofit/>
          </a:bodyPr>
          <a:lstStyle/>
          <a:p>
            <a:pPr marL="609600" indent="-609600" eaLnBrk="1" hangingPunct="1">
              <a:lnSpc>
                <a:spcPct val="100000"/>
              </a:lnSpc>
              <a:buFont typeface="+mj-lt"/>
              <a:buAutoNum type="arabicParenR"/>
            </a:pPr>
            <a:r>
              <a:rPr lang="en-US" dirty="0">
                <a:latin typeface="Arial" charset="0"/>
              </a:rPr>
              <a:t>Create a player file that can be used to inject a daily heating </a:t>
            </a:r>
            <a:r>
              <a:rPr lang="en-US" dirty="0" err="1">
                <a:latin typeface="Arial" charset="0"/>
              </a:rPr>
              <a:t>setpoint</a:t>
            </a:r>
            <a:r>
              <a:rPr lang="en-US" dirty="0">
                <a:latin typeface="Arial" charset="0"/>
              </a:rPr>
              <a:t>.  </a:t>
            </a:r>
            <a:r>
              <a:rPr lang="en-US" dirty="0" err="1">
                <a:latin typeface="Arial" charset="0"/>
              </a:rPr>
              <a:t>Nightime</a:t>
            </a:r>
            <a:r>
              <a:rPr lang="en-US" dirty="0">
                <a:latin typeface="Arial" charset="0"/>
              </a:rPr>
              <a:t> (72F) is 9PM to 6AM and daytime (75F) is 6AM to 9PM.  Hint: use relative times.</a:t>
            </a:r>
          </a:p>
          <a:p>
            <a:pPr marL="609600" indent="-609600" eaLnBrk="1" hangingPunct="1">
              <a:lnSpc>
                <a:spcPct val="100000"/>
              </a:lnSpc>
              <a:buFontTx/>
              <a:buAutoNum type="arabicParenR"/>
            </a:pPr>
            <a:r>
              <a:rPr lang="en-US" dirty="0">
                <a:latin typeface="Arial" charset="0"/>
              </a:rPr>
              <a:t>Attach the player to a house and run the simulation for 4 weeks.  Hint: you will need to loop the player file</a:t>
            </a:r>
            <a:r>
              <a:rPr lang="en-US" dirty="0" smtClean="0">
                <a:latin typeface="Arial" charset="0"/>
              </a:rPr>
              <a:t>.</a:t>
            </a:r>
          </a:p>
          <a:p>
            <a:pPr marL="609600" indent="-609600">
              <a:lnSpc>
                <a:spcPct val="100000"/>
              </a:lnSpc>
              <a:buFont typeface="+mj-lt"/>
              <a:buAutoNum type="arabicParenR"/>
            </a:pPr>
            <a:r>
              <a:rPr lang="en-US" dirty="0">
                <a:latin typeface="Arial" charset="0"/>
              </a:rPr>
              <a:t>Modify Exercise 2 to create an additional home that uses a player transform to inject a daily heating </a:t>
            </a:r>
            <a:r>
              <a:rPr lang="en-US" dirty="0" err="1">
                <a:latin typeface="Arial" charset="0"/>
              </a:rPr>
              <a:t>setpoint</a:t>
            </a:r>
            <a:r>
              <a:rPr lang="en-US" dirty="0">
                <a:latin typeface="Arial" charset="0"/>
              </a:rPr>
              <a:t>.  Nighttime (74F) is 9PM to 6AM and daytime (77F) is 6AM to 9PM</a:t>
            </a:r>
            <a:r>
              <a:rPr lang="en-US" dirty="0" smtClean="0">
                <a:latin typeface="Arial" charset="0"/>
              </a:rPr>
              <a:t>.</a:t>
            </a:r>
            <a:endParaRPr lang="en-US" dirty="0">
              <a:latin typeface="Arial" charset="0"/>
            </a:endParaRPr>
          </a:p>
          <a:p>
            <a:pPr marL="609600" indent="-609600" eaLnBrk="1" hangingPunct="1">
              <a:lnSpc>
                <a:spcPct val="100000"/>
              </a:lnSpc>
              <a:buFontTx/>
              <a:buAutoNum type="circleNumDbPlain"/>
            </a:pP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96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</a:rPr>
              <a:t>Exercises (recorders)</a:t>
            </a:r>
            <a:endParaRPr lang="en-US" dirty="0">
              <a:latin typeface="Arial" charset="0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609600" indent="-609600" eaLnBrk="1" hangingPunct="1">
              <a:lnSpc>
                <a:spcPct val="110000"/>
              </a:lnSpc>
              <a:buFont typeface="+mj-lt"/>
              <a:buAutoNum type="arabicParenR" startAt="4"/>
            </a:pPr>
            <a:r>
              <a:rPr lang="en-US" dirty="0">
                <a:latin typeface="Arial" charset="0"/>
              </a:rPr>
              <a:t>Create a recorder to collect hourly indoor air temperature of the default house for the year 2001.</a:t>
            </a:r>
          </a:p>
          <a:p>
            <a:pPr marL="609600" indent="-609600" eaLnBrk="1" hangingPunct="1">
              <a:lnSpc>
                <a:spcPct val="110000"/>
              </a:lnSpc>
              <a:buFontTx/>
              <a:buAutoNum type="arabicParenR" startAt="4"/>
            </a:pPr>
            <a:r>
              <a:rPr lang="en-US" dirty="0">
                <a:latin typeface="Arial" charset="0"/>
              </a:rPr>
              <a:t>Create a recorder to collect 100 values of  the default </a:t>
            </a:r>
            <a:r>
              <a:rPr lang="en-US" dirty="0" err="1">
                <a:latin typeface="Arial" charset="0"/>
              </a:rPr>
              <a:t>waterheater</a:t>
            </a:r>
            <a:r>
              <a:rPr lang="en-US" dirty="0">
                <a:latin typeface="Arial" charset="0"/>
              </a:rPr>
              <a:t> power transitions (</a:t>
            </a:r>
            <a:r>
              <a:rPr lang="en-US" dirty="0" err="1">
                <a:latin typeface="Arial" charset="0"/>
              </a:rPr>
              <a:t>actual_load</a:t>
            </a:r>
            <a:r>
              <a:rPr lang="en-US" dirty="0">
                <a:latin typeface="Arial" charset="0"/>
              </a:rPr>
              <a:t>) in the default house</a:t>
            </a:r>
            <a:r>
              <a:rPr lang="en-US" dirty="0" smtClean="0">
                <a:latin typeface="Arial" charset="0"/>
              </a:rPr>
              <a:t>.</a:t>
            </a:r>
            <a:endParaRPr lang="en-US" dirty="0">
              <a:latin typeface="Arial" charset="0"/>
            </a:endParaRPr>
          </a:p>
          <a:p>
            <a:pPr marL="609600" indent="-609600">
              <a:lnSpc>
                <a:spcPct val="110000"/>
              </a:lnSpc>
              <a:buFont typeface="+mj-ea"/>
              <a:buAutoNum type="arabicParenR" startAt="4"/>
            </a:pPr>
            <a:r>
              <a:rPr lang="en-US" dirty="0">
                <a:latin typeface="Arial" charset="0"/>
              </a:rPr>
              <a:t>Create a multi-recorder to record the </a:t>
            </a:r>
            <a:r>
              <a:rPr lang="en-US" dirty="0" err="1">
                <a:latin typeface="Arial" charset="0"/>
              </a:rPr>
              <a:t>waterheater</a:t>
            </a:r>
            <a:r>
              <a:rPr lang="en-US" dirty="0">
                <a:latin typeface="Arial" charset="0"/>
              </a:rPr>
              <a:t> power and the house HVAC power (</a:t>
            </a:r>
            <a:r>
              <a:rPr lang="en-US" dirty="0" err="1">
                <a:latin typeface="Arial" charset="0"/>
              </a:rPr>
              <a:t>hvac_load</a:t>
            </a:r>
            <a:r>
              <a:rPr lang="en-US" dirty="0">
                <a:latin typeface="Arial" charset="0"/>
              </a:rPr>
              <a:t>) at five minute intervals for one week.</a:t>
            </a:r>
          </a:p>
          <a:p>
            <a:pPr marL="609600" indent="-609600">
              <a:lnSpc>
                <a:spcPct val="110000"/>
              </a:lnSpc>
              <a:buFontTx/>
              <a:buAutoNum type="arabicParenR" startAt="4"/>
            </a:pPr>
            <a:r>
              <a:rPr lang="en-US" dirty="0">
                <a:latin typeface="Arial" charset="0"/>
              </a:rPr>
              <a:t>Create two recorders to collect voltages in the IEEE 37 node test model (use load701 &amp; node775; </a:t>
            </a:r>
            <a:r>
              <a:rPr lang="en-US" dirty="0" err="1">
                <a:latin typeface="Arial" charset="0"/>
              </a:rPr>
              <a:t>voltage_A</a:t>
            </a:r>
            <a:r>
              <a:rPr lang="en-US" dirty="0">
                <a:latin typeface="Arial" charset="0"/>
              </a:rPr>
              <a:t>, </a:t>
            </a:r>
            <a:r>
              <a:rPr lang="en-US" dirty="0" err="1">
                <a:latin typeface="Arial" charset="0"/>
              </a:rPr>
              <a:t>voltage_B</a:t>
            </a:r>
            <a:r>
              <a:rPr lang="en-US" dirty="0">
                <a:latin typeface="Arial" charset="0"/>
              </a:rPr>
              <a:t>, </a:t>
            </a:r>
            <a:r>
              <a:rPr lang="en-US" dirty="0" err="1">
                <a:latin typeface="Arial" charset="0"/>
              </a:rPr>
              <a:t>voltage_C</a:t>
            </a:r>
            <a:r>
              <a:rPr lang="en-US" dirty="0">
                <a:latin typeface="Arial" charset="0"/>
              </a:rPr>
              <a:t>) to observe the voltages as they converge.  Hint: when using Excel, *.real and *.</a:t>
            </a:r>
            <a:r>
              <a:rPr lang="en-US" dirty="0" err="1">
                <a:latin typeface="Arial" charset="0"/>
              </a:rPr>
              <a:t>imag</a:t>
            </a:r>
            <a:r>
              <a:rPr lang="en-US" dirty="0">
                <a:latin typeface="Arial" charset="0"/>
              </a:rPr>
              <a:t> are very helpful.</a:t>
            </a:r>
          </a:p>
          <a:p>
            <a:pPr marL="609600" indent="-609600" eaLnBrk="1" hangingPunct="1">
              <a:lnSpc>
                <a:spcPct val="110000"/>
              </a:lnSpc>
              <a:buFontTx/>
              <a:buAutoNum type="arabicPeriod"/>
            </a:pP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06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</a:rPr>
              <a:t>Exercises (collectors)</a:t>
            </a:r>
            <a:endParaRPr lang="en-US" dirty="0">
              <a:latin typeface="Arial" charset="0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609600" indent="-609600" eaLnBrk="1" hangingPunct="1">
              <a:lnSpc>
                <a:spcPct val="110000"/>
              </a:lnSpc>
              <a:buFont typeface="+mj-lt"/>
              <a:buAutoNum type="arabicParenR" startAt="8"/>
            </a:pPr>
            <a:r>
              <a:rPr lang="en-US" dirty="0">
                <a:latin typeface="Arial" charset="0"/>
              </a:rPr>
              <a:t>Collect total power consumption for a population of 100 water heaters for one </a:t>
            </a:r>
            <a:r>
              <a:rPr lang="en-US" dirty="0" smtClean="0">
                <a:latin typeface="Arial" charset="0"/>
              </a:rPr>
              <a:t>month. </a:t>
            </a:r>
            <a:r>
              <a:rPr lang="en-US" dirty="0">
                <a:latin typeface="Arial" charset="0"/>
              </a:rPr>
              <a:t>Hint: use </a:t>
            </a:r>
            <a:r>
              <a:rPr lang="ja-JP" altLang="en-US" dirty="0">
                <a:latin typeface="Arial" charset="0"/>
              </a:rPr>
              <a:t>“</a:t>
            </a:r>
            <a:r>
              <a:rPr lang="en-US" dirty="0" err="1">
                <a:latin typeface="Arial" charset="0"/>
              </a:rPr>
              <a:t>actual_load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 smtClean="0">
                <a:latin typeface="Arial" charset="0"/>
              </a:rPr>
              <a:t>.</a:t>
            </a:r>
          </a:p>
          <a:p>
            <a:pPr marL="609600" indent="-609600" eaLnBrk="1" hangingPunct="1">
              <a:lnSpc>
                <a:spcPct val="110000"/>
              </a:lnSpc>
              <a:buFont typeface="+mj-lt"/>
              <a:buAutoNum type="arabicParenR" startAt="8"/>
            </a:pPr>
            <a:r>
              <a:rPr lang="en-US" dirty="0" smtClean="0">
                <a:latin typeface="Arial" charset="0"/>
              </a:rPr>
              <a:t>Collect </a:t>
            </a:r>
            <a:r>
              <a:rPr lang="en-US" dirty="0">
                <a:latin typeface="Arial" charset="0"/>
              </a:rPr>
              <a:t>the hourly </a:t>
            </a:r>
            <a:r>
              <a:rPr lang="en-US" dirty="0" smtClean="0">
                <a:latin typeface="Arial" charset="0"/>
              </a:rPr>
              <a:t>mean, standard deviation, </a:t>
            </a:r>
            <a:r>
              <a:rPr lang="en-US" dirty="0">
                <a:latin typeface="Arial" charset="0"/>
              </a:rPr>
              <a:t>minimum and maximum indoor air temperature a population of 100 default houses for a </a:t>
            </a:r>
            <a:r>
              <a:rPr lang="en-US" dirty="0" smtClean="0">
                <a:latin typeface="Arial" charset="0"/>
              </a:rPr>
              <a:t>week. </a:t>
            </a:r>
            <a:r>
              <a:rPr lang="en-US" dirty="0">
                <a:latin typeface="Arial" charset="0"/>
              </a:rPr>
              <a:t>Hint: use </a:t>
            </a:r>
            <a:r>
              <a:rPr lang="ja-JP" altLang="en-US" dirty="0">
                <a:latin typeface="Arial" charset="0"/>
              </a:rPr>
              <a:t>“</a:t>
            </a:r>
            <a:r>
              <a:rPr lang="en-US" dirty="0" err="1">
                <a:latin typeface="Arial" charset="0"/>
              </a:rPr>
              <a:t>air_temperature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 smtClean="0">
                <a:latin typeface="Arial" charset="0"/>
              </a:rPr>
              <a:t>.</a:t>
            </a:r>
          </a:p>
          <a:p>
            <a:pPr marL="609600" indent="-609600" eaLnBrk="1" hangingPunct="1">
              <a:lnSpc>
                <a:spcPct val="110000"/>
              </a:lnSpc>
              <a:buFont typeface="+mj-lt"/>
              <a:buAutoNum type="arabicParenR" startAt="8"/>
            </a:pPr>
            <a:r>
              <a:rPr lang="en-US" dirty="0" smtClean="0">
                <a:latin typeface="Arial" charset="0"/>
              </a:rPr>
              <a:t>Collect </a:t>
            </a:r>
            <a:r>
              <a:rPr lang="en-US" dirty="0">
                <a:latin typeface="Arial" charset="0"/>
              </a:rPr>
              <a:t>the minimum and maximum voltages of all nodes in the IEEE 37-bus test model as it </a:t>
            </a:r>
            <a:r>
              <a:rPr lang="en-US" dirty="0" smtClean="0">
                <a:latin typeface="Arial" charset="0"/>
              </a:rPr>
              <a:t>converges. </a:t>
            </a:r>
            <a:r>
              <a:rPr lang="en-US" dirty="0">
                <a:latin typeface="Arial" charset="0"/>
              </a:rPr>
              <a:t>Hint: use </a:t>
            </a:r>
            <a:r>
              <a:rPr lang="en-US" dirty="0" err="1">
                <a:latin typeface="Arial" charset="0"/>
              </a:rPr>
              <a:t>voltage_A.mag</a:t>
            </a:r>
            <a:r>
              <a:rPr lang="en-US" dirty="0">
                <a:latin typeface="Arial" charset="0"/>
              </a:rPr>
              <a:t>, </a:t>
            </a:r>
            <a:r>
              <a:rPr lang="en-US" dirty="0" err="1">
                <a:latin typeface="Arial" charset="0"/>
              </a:rPr>
              <a:t>voltage_B.mag</a:t>
            </a:r>
            <a:r>
              <a:rPr lang="en-US" dirty="0">
                <a:latin typeface="Arial" charset="0"/>
              </a:rPr>
              <a:t>, &amp; </a:t>
            </a:r>
            <a:r>
              <a:rPr lang="en-US" dirty="0" err="1">
                <a:latin typeface="Arial" charset="0"/>
              </a:rPr>
              <a:t>voltage_C.mag</a:t>
            </a: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55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Connecting to </a:t>
            </a:r>
            <a:r>
              <a:rPr lang="en-US" dirty="0" err="1" smtClean="0"/>
              <a:t>Matlab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824913" y="6318250"/>
            <a:ext cx="319087" cy="539750"/>
          </a:xfrm>
        </p:spPr>
        <p:txBody>
          <a:bodyPr/>
          <a:lstStyle/>
          <a:p>
            <a:fld id="{5BD36294-2849-48A8-8531-5354CF3095D2}" type="slidenum">
              <a:rPr lang="en-US" smtClean="0"/>
              <a:pPr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35282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124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Matlab</a:t>
            </a:r>
            <a:r>
              <a:rPr lang="en-US" dirty="0" smtClean="0"/>
              <a:t> "link" directive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3432" y="1524000"/>
            <a:ext cx="2743200" cy="3276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u="sng" dirty="0" smtClean="0">
                <a:solidFill>
                  <a:schemeClr val="tx1"/>
                </a:solidFill>
              </a:rPr>
              <a:t>GLM File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link </a:t>
            </a:r>
            <a:r>
              <a:rPr lang="en-US" i="1" dirty="0" smtClean="0">
                <a:solidFill>
                  <a:schemeClr val="tx1"/>
                </a:solidFill>
              </a:rPr>
              <a:t>filename;</a:t>
            </a:r>
          </a:p>
          <a:p>
            <a:endParaRPr lang="en-US" i="1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object </a:t>
            </a:r>
            <a:r>
              <a:rPr lang="en-US" i="1" dirty="0" smtClean="0">
                <a:solidFill>
                  <a:schemeClr val="tx1"/>
                </a:solidFill>
              </a:rPr>
              <a:t>class</a:t>
            </a:r>
            <a:r>
              <a:rPr lang="en-US" dirty="0" smtClean="0">
                <a:solidFill>
                  <a:schemeClr val="tx1"/>
                </a:solidFill>
              </a:rPr>
              <a:t> {</a:t>
            </a:r>
          </a:p>
          <a:p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 name </a:t>
            </a:r>
            <a:r>
              <a:rPr lang="en-US" i="1" dirty="0" smtClean="0">
                <a:solidFill>
                  <a:schemeClr val="tx1"/>
                </a:solidFill>
              </a:rPr>
              <a:t>name;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i="1" dirty="0" smtClean="0">
                <a:solidFill>
                  <a:schemeClr val="tx1"/>
                </a:solidFill>
              </a:rPr>
              <a:t>property</a:t>
            </a:r>
            <a:r>
              <a:rPr lang="en-US" dirty="0" smtClean="0">
                <a:solidFill>
                  <a:schemeClr val="tx1"/>
                </a:solidFill>
              </a:rPr>
              <a:t>-1</a:t>
            </a:r>
            <a:r>
              <a:rPr lang="en-US" i="1" dirty="0" smtClean="0">
                <a:solidFill>
                  <a:schemeClr val="tx1"/>
                </a:solidFill>
              </a:rPr>
              <a:t> value</a:t>
            </a:r>
            <a:r>
              <a:rPr lang="en-US" dirty="0" smtClean="0">
                <a:solidFill>
                  <a:schemeClr val="tx1"/>
                </a:solidFill>
              </a:rPr>
              <a:t>-1;</a:t>
            </a:r>
          </a:p>
          <a:p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dirty="0" smtClean="0">
                <a:solidFill>
                  <a:schemeClr val="tx1"/>
                </a:solidFill>
              </a:rPr>
              <a:t> property</a:t>
            </a:r>
            <a:r>
              <a:rPr lang="en-US" dirty="0" smtClean="0">
                <a:solidFill>
                  <a:schemeClr val="tx1"/>
                </a:solidFill>
              </a:rPr>
              <a:t>-2</a:t>
            </a:r>
            <a:r>
              <a:rPr lang="en-US" i="1" dirty="0" smtClean="0">
                <a:solidFill>
                  <a:schemeClr val="tx1"/>
                </a:solidFill>
              </a:rPr>
              <a:t> value</a:t>
            </a:r>
            <a:r>
              <a:rPr lang="en-US" dirty="0" smtClean="0">
                <a:solidFill>
                  <a:schemeClr val="tx1"/>
                </a:solidFill>
              </a:rPr>
              <a:t>-2;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}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75082" y="1524000"/>
            <a:ext cx="3810000" cy="3276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u="sng" dirty="0" smtClean="0">
                <a:solidFill>
                  <a:schemeClr val="tx1"/>
                </a:solidFill>
              </a:rPr>
              <a:t>Link File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target </a:t>
            </a:r>
            <a:r>
              <a:rPr lang="en-US" dirty="0" err="1" smtClean="0">
                <a:solidFill>
                  <a:schemeClr val="tx1"/>
                </a:solidFill>
              </a:rPr>
              <a:t>matlab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export </a:t>
            </a:r>
            <a:r>
              <a:rPr lang="en-US" i="1" dirty="0" smtClean="0">
                <a:solidFill>
                  <a:schemeClr val="tx1"/>
                </a:solidFill>
              </a:rPr>
              <a:t>name.property</a:t>
            </a:r>
            <a:r>
              <a:rPr lang="en-US" dirty="0" smtClean="0">
                <a:solidFill>
                  <a:schemeClr val="tx1"/>
                </a:solidFill>
              </a:rPr>
              <a:t>1 </a:t>
            </a:r>
            <a:r>
              <a:rPr lang="en-US" i="1" dirty="0" smtClean="0">
                <a:solidFill>
                  <a:schemeClr val="tx1"/>
                </a:solidFill>
              </a:rPr>
              <a:t>property</a:t>
            </a:r>
            <a:r>
              <a:rPr lang="en-US" dirty="0" smtClean="0">
                <a:solidFill>
                  <a:schemeClr val="tx1"/>
                </a:solidFill>
              </a:rPr>
              <a:t>1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import </a:t>
            </a:r>
            <a:r>
              <a:rPr lang="en-US" i="1" dirty="0" smtClean="0">
                <a:solidFill>
                  <a:schemeClr val="tx1"/>
                </a:solidFill>
              </a:rPr>
              <a:t>name.property</a:t>
            </a:r>
            <a:r>
              <a:rPr lang="en-US" dirty="0" smtClean="0">
                <a:solidFill>
                  <a:schemeClr val="tx1"/>
                </a:solidFill>
              </a:rPr>
              <a:t>2 </a:t>
            </a:r>
            <a:r>
              <a:rPr lang="en-US" i="1" dirty="0" smtClean="0">
                <a:solidFill>
                  <a:schemeClr val="tx1"/>
                </a:solidFill>
              </a:rPr>
              <a:t>property</a:t>
            </a:r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3703482" y="1752600"/>
            <a:ext cx="1295400" cy="533400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/>
          <p:nvPr/>
        </p:nvCxnSpPr>
        <p:spPr>
          <a:xfrm rot="10800000" flipV="1">
            <a:off x="3627282" y="2819400"/>
            <a:ext cx="1295400" cy="533400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 rot="10800000" flipV="1">
            <a:off x="3627284" y="3352800"/>
            <a:ext cx="1295399" cy="228599"/>
          </a:xfrm>
          <a:prstGeom prst="bentConnector3">
            <a:avLst>
              <a:gd name="adj1" fmla="val 34314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762000" y="5029200"/>
            <a:ext cx="2743200" cy="12890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GridLAB</a:t>
            </a:r>
            <a:r>
              <a:rPr lang="en-US" dirty="0" smtClean="0"/>
              <a:t>-D Model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5075082" y="5029199"/>
            <a:ext cx="3810000" cy="128905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Matlab</a:t>
            </a:r>
            <a:r>
              <a:rPr lang="en-US" dirty="0" smtClean="0"/>
              <a:t> Workspace</a:t>
            </a:r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>
            <a:off x="3703482" y="5029199"/>
            <a:ext cx="1219200" cy="6858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Exports</a:t>
            </a:r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3703482" y="5715000"/>
            <a:ext cx="1219200" cy="685801"/>
            <a:chOff x="3703482" y="5715000"/>
            <a:chExt cx="1219200" cy="685801"/>
          </a:xfrm>
        </p:grpSpPr>
        <p:sp>
          <p:nvSpPr>
            <p:cNvPr id="30" name="Right Arrow 29"/>
            <p:cNvSpPr/>
            <p:nvPr/>
          </p:nvSpPr>
          <p:spPr>
            <a:xfrm rot="10800000">
              <a:off x="3703482" y="5715000"/>
              <a:ext cx="1219200" cy="68580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874128" y="5873235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Imports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846702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125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Import/Export properties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Mapping must be specified for each property</a:t>
            </a:r>
          </a:p>
          <a:p>
            <a:r>
              <a:rPr lang="en-US" dirty="0" smtClean="0"/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import|export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} </a:t>
            </a:r>
            <a:r>
              <a:rPr lang="en-US" sz="2000" b="0" i="1" dirty="0" err="1" smtClean="0">
                <a:latin typeface="Courier New" charset="0"/>
                <a:ea typeface="Courier New" charset="0"/>
                <a:cs typeface="Courier New" charset="0"/>
              </a:rPr>
              <a:t>object.property</a:t>
            </a:r>
            <a:r>
              <a:rPr lang="en-US" sz="2000" b="0" i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b="0" i="1" dirty="0" err="1" smtClean="0">
                <a:latin typeface="Courier New" charset="0"/>
                <a:ea typeface="Courier New" charset="0"/>
                <a:cs typeface="Courier New" charset="0"/>
              </a:rPr>
              <a:t>matlab</a:t>
            </a:r>
            <a:r>
              <a:rPr lang="en-US" sz="2000" b="0" i="1" dirty="0" smtClean="0">
                <a:latin typeface="Courier New" charset="0"/>
                <a:ea typeface="Courier New" charset="0"/>
                <a:cs typeface="Courier New" charset="0"/>
              </a:rPr>
              <a:t>-name</a:t>
            </a:r>
          </a:p>
          <a:p>
            <a:r>
              <a:rPr lang="en-US" dirty="0" smtClean="0"/>
              <a:t>Import/export operation is done during "sync"</a:t>
            </a:r>
          </a:p>
          <a:p>
            <a:pPr lvl="1"/>
            <a:r>
              <a:rPr lang="en-US" dirty="0" smtClean="0"/>
              <a:t>Exports done first</a:t>
            </a:r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 "sync" called (if any)</a:t>
            </a:r>
          </a:p>
          <a:p>
            <a:pPr lvl="1"/>
            <a:r>
              <a:rPr lang="en-US" dirty="0" smtClean="0"/>
              <a:t>Imports done last</a:t>
            </a:r>
          </a:p>
          <a:p>
            <a:r>
              <a:rPr lang="en-US" dirty="0" smtClean="0"/>
              <a:t>Data types mapped automatically</a:t>
            </a:r>
          </a:p>
          <a:p>
            <a:pPr lvl="1"/>
            <a:r>
              <a:rPr lang="en-US" dirty="0" smtClean="0"/>
              <a:t>All properties mapped to double or complex</a:t>
            </a:r>
          </a:p>
          <a:p>
            <a:pPr lvl="1"/>
            <a:r>
              <a:rPr lang="en-US" dirty="0" smtClean="0"/>
              <a:t>Data type must be compatible</a:t>
            </a:r>
            <a:endParaRPr lang="en-US" dirty="0"/>
          </a:p>
          <a:p>
            <a:endParaRPr lang="en-US" b="0" i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99595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126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Matlab</a:t>
            </a:r>
            <a:r>
              <a:rPr lang="en-US" dirty="0" smtClean="0"/>
              <a:t> Workspace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Root structure: "</a:t>
            </a:r>
            <a:r>
              <a:rPr lang="en-US" dirty="0" err="1" smtClean="0"/>
              <a:t>gridlabd</a:t>
            </a:r>
            <a:r>
              <a:rPr lang="en-US" dirty="0" smtClean="0"/>
              <a:t>" by default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 smtClean="0"/>
              <a:t>Can be named if "root" used</a:t>
            </a:r>
          </a:p>
          <a:p>
            <a:r>
              <a:rPr lang="en-US" dirty="0" err="1" smtClean="0"/>
              <a:t>Globals</a:t>
            </a:r>
            <a:r>
              <a:rPr lang="en-US" dirty="0" smtClean="0"/>
              <a:t> variables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Exports all </a:t>
            </a:r>
            <a:r>
              <a:rPr lang="en-US" dirty="0" err="1"/>
              <a:t>globals</a:t>
            </a:r>
            <a:r>
              <a:rPr lang="en-US" dirty="0"/>
              <a:t> by </a:t>
            </a:r>
            <a:r>
              <a:rPr lang="en-US" dirty="0" smtClean="0"/>
              <a:t>default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 smtClean="0"/>
              <a:t>Exports only global listed is "</a:t>
            </a:r>
            <a:r>
              <a:rPr lang="en-US" dirty="0" err="1" smtClean="0"/>
              <a:t>globals</a:t>
            </a:r>
            <a:r>
              <a:rPr lang="en-US" dirty="0" smtClean="0"/>
              <a:t>" used</a:t>
            </a:r>
            <a:endParaRPr lang="en-US" dirty="0"/>
          </a:p>
          <a:p>
            <a:pPr marL="800100" lvl="1" indent="-342900">
              <a:buFont typeface="Arial" charset="0"/>
              <a:buChar char="•"/>
            </a:pPr>
            <a:r>
              <a:rPr lang="en-US" dirty="0" smtClean="0"/>
              <a:t>Exports no global if "</a:t>
            </a:r>
            <a:r>
              <a:rPr lang="en-US" dirty="0" err="1" smtClean="0"/>
              <a:t>globals</a:t>
            </a:r>
            <a:r>
              <a:rPr lang="en-US" dirty="0" smtClean="0"/>
              <a:t>" listed alone</a:t>
            </a:r>
          </a:p>
          <a:p>
            <a:r>
              <a:rPr lang="en-US" dirty="0" smtClean="0"/>
              <a:t>Full Objects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 smtClean="0"/>
              <a:t>Exports all objects by default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 smtClean="0"/>
              <a:t>Exports only objects listed if "object" used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 smtClean="0"/>
              <a:t>Exports no object if "object" listed alone</a:t>
            </a:r>
          </a:p>
          <a:p>
            <a:r>
              <a:rPr lang="en-US" dirty="0" smtClean="0"/>
              <a:t>Read-only (export only)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 err="1" smtClean="0"/>
              <a:t>Globals</a:t>
            </a:r>
            <a:r>
              <a:rPr lang="en-US" dirty="0" smtClean="0"/>
              <a:t> and objects</a:t>
            </a:r>
          </a:p>
        </p:txBody>
      </p:sp>
    </p:spTree>
    <p:extLst>
      <p:ext uri="{BB962C8B-B14F-4D97-AF65-F5344CB8AC3E}">
        <p14:creationId xmlns:p14="http://schemas.microsoft.com/office/powerpoint/2010/main" val="157789781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127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handlers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 smtClean="0"/>
              <a:t>Init</a:t>
            </a:r>
            <a:r>
              <a:rPr lang="en-US" dirty="0" smtClean="0"/>
              <a:t> – initialization function</a:t>
            </a:r>
          </a:p>
          <a:p>
            <a:r>
              <a:rPr lang="en-US" dirty="0"/>
              <a:t>	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on_init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...;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ans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b="0" i="1" dirty="0" smtClean="0">
                <a:latin typeface="Courier New" charset="0"/>
                <a:ea typeface="Courier New" charset="0"/>
                <a:cs typeface="Courier New" charset="0"/>
              </a:rPr>
              <a:t>status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; </a:t>
            </a:r>
          </a:p>
          <a:p>
            <a:pPr lvl="1"/>
            <a:r>
              <a:rPr lang="en-US" i="1" dirty="0" smtClean="0">
                <a:latin typeface="Courier New" charset="0"/>
                <a:ea typeface="Courier New" charset="0"/>
                <a:cs typeface="Courier New" charset="0"/>
              </a:rPr>
              <a:t>status </a:t>
            </a:r>
            <a:r>
              <a:rPr lang="en-US" dirty="0" smtClean="0"/>
              <a:t>is GLD_OK or GLD_ERROR</a:t>
            </a:r>
          </a:p>
          <a:p>
            <a:r>
              <a:rPr lang="en-US" dirty="0" smtClean="0"/>
              <a:t>Sync – synchronization function</a:t>
            </a:r>
          </a:p>
          <a:p>
            <a:r>
              <a:rPr lang="en-US" dirty="0"/>
              <a:t>	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on_sync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...;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ans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b="0" i="1" dirty="0" smtClean="0">
                <a:latin typeface="Courier New" charset="0"/>
                <a:ea typeface="Courier New" charset="0"/>
                <a:cs typeface="Courier New" charset="0"/>
              </a:rPr>
              <a:t>result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; </a:t>
            </a:r>
          </a:p>
          <a:p>
            <a:pPr lvl="1"/>
            <a:r>
              <a:rPr lang="en-US" i="1" dirty="0" smtClean="0">
                <a:latin typeface="Courier New" charset="0"/>
                <a:ea typeface="Courier New" charset="0"/>
                <a:cs typeface="Courier New" charset="0"/>
              </a:rPr>
              <a:t>result </a:t>
            </a:r>
            <a:r>
              <a:rPr lang="en-US" dirty="0" smtClean="0"/>
              <a:t>must be a timestamp (second of epoch) or</a:t>
            </a:r>
          </a:p>
          <a:p>
            <a:pPr marL="466725" lvl="2" indent="0">
              <a:buNone/>
            </a:pPr>
            <a:r>
              <a:rPr lang="en-US" dirty="0" smtClean="0"/>
              <a:t>TS_NEVER – no event expected </a:t>
            </a:r>
          </a:p>
          <a:p>
            <a:pPr marL="466725" lvl="2" indent="0">
              <a:buNone/>
            </a:pPr>
            <a:r>
              <a:rPr lang="en-US" dirty="0" smtClean="0"/>
              <a:t>TS_ERROR – an error occurred and simulation should stop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Term – termination function</a:t>
            </a:r>
          </a:p>
          <a:p>
            <a:r>
              <a:rPr lang="en-US" dirty="0"/>
              <a:t>	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on_term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...;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ans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b="0" i="1" dirty="0" smtClean="0">
                <a:latin typeface="Courier New" charset="0"/>
                <a:ea typeface="Courier New" charset="0"/>
                <a:cs typeface="Courier New" charset="0"/>
              </a:rPr>
              <a:t>status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; 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581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128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link directives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/>
              <a:t>workdir</a:t>
            </a:r>
            <a:r>
              <a:rPr lang="en-US" dirty="0"/>
              <a:t> </a:t>
            </a:r>
            <a:r>
              <a:rPr lang="en-US" i="1" dirty="0" smtClean="0"/>
              <a:t>folder</a:t>
            </a:r>
          </a:p>
          <a:p>
            <a:pPr lvl="1"/>
            <a:r>
              <a:rPr lang="en-US" dirty="0" smtClean="0"/>
              <a:t>Sets the working folder for </a:t>
            </a:r>
            <a:r>
              <a:rPr lang="en-US" dirty="0" err="1" smtClean="0"/>
              <a:t>Matlab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window </a:t>
            </a:r>
            <a:r>
              <a:rPr lang="en-US" i="1" dirty="0" smtClean="0"/>
              <a:t>status</a:t>
            </a:r>
          </a:p>
          <a:p>
            <a:pPr lvl="1"/>
            <a:r>
              <a:rPr lang="en-US" dirty="0" smtClean="0"/>
              <a:t>Controls status of </a:t>
            </a:r>
            <a:r>
              <a:rPr lang="en-US" dirty="0" err="1" smtClean="0"/>
              <a:t>Matlab</a:t>
            </a:r>
            <a:r>
              <a:rPr lang="en-US" dirty="0" smtClean="0"/>
              <a:t> window (e.g., hide, show, keep)</a:t>
            </a:r>
          </a:p>
          <a:p>
            <a:pPr lvl="1"/>
            <a:r>
              <a:rPr lang="en-US" dirty="0" smtClean="0"/>
              <a:t>Tip: use </a:t>
            </a:r>
            <a:r>
              <a:rPr lang="en-US" i="1" dirty="0" smtClean="0"/>
              <a:t>show</a:t>
            </a:r>
            <a:r>
              <a:rPr lang="en-US" dirty="0" smtClean="0"/>
              <a:t> and type in "workspace" to see the workspace</a:t>
            </a:r>
            <a:endParaRPr lang="en-US" dirty="0"/>
          </a:p>
          <a:p>
            <a:endParaRPr lang="hr-HR" dirty="0" smtClean="0"/>
          </a:p>
          <a:p>
            <a:r>
              <a:rPr lang="hr-HR" dirty="0" smtClean="0"/>
              <a:t>output </a:t>
            </a:r>
            <a:r>
              <a:rPr lang="hr-HR" i="1" dirty="0" err="1" smtClean="0"/>
              <a:t>size</a:t>
            </a:r>
            <a:endParaRPr lang="hr-HR" i="1" dirty="0"/>
          </a:p>
          <a:p>
            <a:pPr lvl="1"/>
            <a:r>
              <a:rPr lang="en-US" dirty="0" smtClean="0"/>
              <a:t>Sets the buffer size for the answer value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58606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129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</a:t>
            </a:r>
            <a:r>
              <a:rPr lang="en-US" dirty="0" err="1" smtClean="0"/>
              <a:t>GridLAB</a:t>
            </a:r>
            <a:r>
              <a:rPr lang="en-US" dirty="0" smtClean="0"/>
              <a:t>-D to support </a:t>
            </a:r>
            <a:r>
              <a:rPr lang="en-US" dirty="0" err="1" smtClean="0"/>
              <a:t>Matlab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./configure --with-</a:t>
            </a:r>
            <a:r>
              <a:rPr lang="en-US" dirty="0" err="1" smtClean="0"/>
              <a:t>matlab</a:t>
            </a:r>
            <a:r>
              <a:rPr lang="en-US" dirty="0" smtClean="0"/>
              <a:t>=&lt;</a:t>
            </a:r>
            <a:r>
              <a:rPr lang="en-US" dirty="0" err="1" smtClean="0"/>
              <a:t>matlab</a:t>
            </a:r>
            <a:r>
              <a:rPr lang="en-US" dirty="0" smtClean="0"/>
              <a:t>-path&gt;</a:t>
            </a:r>
          </a:p>
          <a:p>
            <a:endParaRPr lang="en-US" dirty="0"/>
          </a:p>
          <a:p>
            <a:r>
              <a:rPr lang="en-US" dirty="0" smtClean="0"/>
              <a:t>Notes:</a:t>
            </a:r>
          </a:p>
          <a:p>
            <a:pPr lvl="1"/>
            <a:r>
              <a:rPr lang="en-US" dirty="0" smtClean="0"/>
              <a:t>Multiple versions of </a:t>
            </a:r>
            <a:r>
              <a:rPr lang="en-US" dirty="0" err="1" smtClean="0"/>
              <a:t>Matlab</a:t>
            </a:r>
            <a:r>
              <a:rPr lang="en-US" dirty="0" smtClean="0"/>
              <a:t> are often present on a system; please make sure your search PATH matches the path specified in "configure"</a:t>
            </a:r>
          </a:p>
          <a:p>
            <a:pPr lvl="1"/>
            <a:r>
              <a:rPr lang="en-US" dirty="0" smtClean="0"/>
              <a:t>Built-in </a:t>
            </a:r>
            <a:r>
              <a:rPr lang="en-US" dirty="0" err="1" smtClean="0"/>
              <a:t>Matlab</a:t>
            </a:r>
            <a:r>
              <a:rPr lang="en-US" dirty="0" smtClean="0"/>
              <a:t> support is flagged using "MATLAB" global</a:t>
            </a:r>
          </a:p>
          <a:p>
            <a:pPr lvl="1"/>
            <a:r>
              <a:rPr lang="en-US" dirty="0" smtClean="0"/>
              <a:t>Validation must be explicitly enabled by removing "</a:t>
            </a:r>
            <a:r>
              <a:rPr lang="en-US" dirty="0" err="1" smtClean="0"/>
              <a:t>validate.no</a:t>
            </a:r>
            <a:r>
              <a:rPr lang="en-US" dirty="0" smtClean="0"/>
              <a:t>" from </a:t>
            </a:r>
            <a:r>
              <a:rPr lang="en-US" dirty="0" err="1" smtClean="0"/>
              <a:t>gldcore</a:t>
            </a:r>
            <a:r>
              <a:rPr lang="en-US" dirty="0" smtClean="0"/>
              <a:t>/link/</a:t>
            </a:r>
            <a:r>
              <a:rPr lang="en-US" dirty="0" err="1" smtClean="0"/>
              <a:t>matlab</a:t>
            </a:r>
            <a:r>
              <a:rPr lang="en-US" dirty="0" smtClean="0"/>
              <a:t> folder</a:t>
            </a:r>
          </a:p>
          <a:p>
            <a:pPr lvl="1"/>
            <a:r>
              <a:rPr lang="en-US" dirty="0" smtClean="0"/>
              <a:t>Validation test are important to ensuring link works ok</a:t>
            </a:r>
          </a:p>
          <a:p>
            <a:pPr lvl="1"/>
            <a:r>
              <a:rPr lang="en-US" dirty="0" smtClean="0"/>
              <a:t>Check the forums if you have trouble, you're probably not the first to encounter a particular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006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</a:rPr>
              <a:t>GLM Files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sz="quarter" idx="14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eaLnBrk="1" hangingPunct="1"/>
            <a:r>
              <a:rPr lang="en-US" sz="2800" dirty="0">
                <a:latin typeface="Arial" charset="0"/>
                <a:ea typeface="ＭＳ Ｐゴシック" charset="0"/>
              </a:rPr>
              <a:t>GLM files describe simulations</a:t>
            </a:r>
          </a:p>
          <a:p>
            <a:pPr lvl="1" eaLnBrk="1" hangingPunct="1"/>
            <a:r>
              <a:rPr lang="en-US" sz="2400" dirty="0">
                <a:latin typeface="Arial" charset="0"/>
                <a:ea typeface="ＭＳ Ｐゴシック" charset="0"/>
              </a:rPr>
              <a:t>Input files (</a:t>
            </a:r>
            <a:r>
              <a:rPr lang="en-US" sz="2400" b="1" dirty="0" err="1">
                <a:latin typeface="Arial" charset="0"/>
                <a:ea typeface="ＭＳ Ｐゴシック" charset="0"/>
              </a:rPr>
              <a:t>G</a:t>
            </a:r>
            <a:r>
              <a:rPr lang="en-US" sz="2400" dirty="0" err="1">
                <a:latin typeface="Arial" charset="0"/>
                <a:ea typeface="ＭＳ Ｐゴシック" charset="0"/>
              </a:rPr>
              <a:t>rid</a:t>
            </a:r>
            <a:r>
              <a:rPr lang="en-US" sz="2400" b="1" dirty="0" err="1">
                <a:latin typeface="Arial" charset="0"/>
                <a:ea typeface="ＭＳ Ｐゴシック" charset="0"/>
              </a:rPr>
              <a:t>L</a:t>
            </a:r>
            <a:r>
              <a:rPr lang="en-US" sz="2400" dirty="0" err="1">
                <a:latin typeface="Arial" charset="0"/>
                <a:ea typeface="ＭＳ Ｐゴシック" charset="0"/>
              </a:rPr>
              <a:t>AB</a:t>
            </a:r>
            <a:r>
              <a:rPr lang="en-US" sz="2400" dirty="0">
                <a:latin typeface="Arial" charset="0"/>
                <a:ea typeface="ＭＳ Ｐゴシック" charset="0"/>
              </a:rPr>
              <a:t>-D </a:t>
            </a:r>
            <a:r>
              <a:rPr lang="en-US" sz="2400" b="1" dirty="0">
                <a:latin typeface="Arial" charset="0"/>
                <a:ea typeface="ＭＳ Ｐゴシック" charset="0"/>
              </a:rPr>
              <a:t>M</a:t>
            </a:r>
            <a:r>
              <a:rPr lang="en-US" sz="2400" dirty="0">
                <a:latin typeface="Arial" charset="0"/>
                <a:ea typeface="ＭＳ Ｐゴシック" charset="0"/>
              </a:rPr>
              <a:t>odel) </a:t>
            </a:r>
          </a:p>
          <a:p>
            <a:pPr lvl="1" eaLnBrk="1" hangingPunct="1"/>
            <a:r>
              <a:rPr lang="en-US" sz="2400" dirty="0">
                <a:latin typeface="Arial" charset="0"/>
                <a:ea typeface="ＭＳ Ｐゴシック" charset="0"/>
              </a:rPr>
              <a:t>Classes, objects, players, recorders and clocks</a:t>
            </a:r>
          </a:p>
          <a:p>
            <a:pPr eaLnBrk="1" hangingPunct="1"/>
            <a:r>
              <a:rPr lang="en-US" sz="2800" dirty="0">
                <a:latin typeface="Arial" charset="0"/>
                <a:ea typeface="ＭＳ Ｐゴシック" charset="0"/>
              </a:rPr>
              <a:t>Strengths</a:t>
            </a:r>
          </a:p>
          <a:p>
            <a:pPr lvl="1" eaLnBrk="1" hangingPunct="1"/>
            <a:r>
              <a:rPr lang="en-US" sz="2400" dirty="0">
                <a:latin typeface="Arial" charset="0"/>
                <a:ea typeface="ＭＳ Ｐゴシック" charset="0"/>
              </a:rPr>
              <a:t>Relatively easy to read and edit</a:t>
            </a:r>
          </a:p>
          <a:p>
            <a:pPr lvl="1" eaLnBrk="1" hangingPunct="1"/>
            <a:r>
              <a:rPr lang="en-US" sz="2400" dirty="0">
                <a:latin typeface="Arial" charset="0"/>
                <a:ea typeface="ＭＳ Ｐゴシック" charset="0"/>
              </a:rPr>
              <a:t>Rich parametric syntax for managing multiple models</a:t>
            </a:r>
          </a:p>
          <a:p>
            <a:pPr lvl="1" eaLnBrk="1" hangingPunct="1"/>
            <a:r>
              <a:rPr lang="en-US" sz="2400" dirty="0">
                <a:latin typeface="Arial" charset="0"/>
                <a:ea typeface="ＭＳ Ｐゴシック" charset="0"/>
              </a:rPr>
              <a:t>Single object definition can become entire populations</a:t>
            </a:r>
          </a:p>
          <a:p>
            <a:pPr lvl="1" eaLnBrk="1" hangingPunct="1"/>
            <a:r>
              <a:rPr lang="en-US" sz="2400" dirty="0">
                <a:latin typeface="Arial" charset="0"/>
                <a:ea typeface="ＭＳ Ｐゴシック" charset="0"/>
              </a:rPr>
              <a:t>Object properties can have distributions</a:t>
            </a:r>
          </a:p>
          <a:p>
            <a:pPr eaLnBrk="1" hangingPunct="1"/>
            <a:r>
              <a:rPr lang="en-US" sz="2800" dirty="0">
                <a:latin typeface="Arial" charset="0"/>
                <a:ea typeface="ＭＳ Ｐゴシック" charset="0"/>
              </a:rPr>
              <a:t>Weaknesses</a:t>
            </a:r>
          </a:p>
          <a:p>
            <a:pPr lvl="1" eaLnBrk="1" hangingPunct="1"/>
            <a:r>
              <a:rPr lang="en-US" sz="2400" dirty="0">
                <a:latin typeface="Arial" charset="0"/>
                <a:ea typeface="ＭＳ Ｐゴシック" charset="0"/>
              </a:rPr>
              <a:t>Not </a:t>
            </a:r>
            <a:r>
              <a:rPr lang="en-US" sz="2400" dirty="0" smtClean="0">
                <a:latin typeface="Arial" charset="0"/>
                <a:ea typeface="ＭＳ Ｐゴシック" charset="0"/>
              </a:rPr>
              <a:t>directly compatible </a:t>
            </a:r>
            <a:r>
              <a:rPr lang="en-US" sz="2400" dirty="0">
                <a:latin typeface="Arial" charset="0"/>
                <a:ea typeface="ＭＳ Ｐゴシック" charset="0"/>
              </a:rPr>
              <a:t>with any major software </a:t>
            </a:r>
            <a:r>
              <a:rPr lang="en-US" sz="2400" dirty="0" smtClean="0">
                <a:latin typeface="Arial" charset="0"/>
                <a:ea typeface="ＭＳ Ｐゴシック" charset="0"/>
              </a:rPr>
              <a:t>tools</a:t>
            </a:r>
          </a:p>
          <a:p>
            <a:pPr lvl="1" eaLnBrk="1" hangingPunct="1"/>
            <a:r>
              <a:rPr lang="en-US" sz="2400" dirty="0" smtClean="0">
                <a:latin typeface="Arial" charset="0"/>
                <a:ea typeface="ＭＳ Ｐゴシック" charset="0"/>
              </a:rPr>
              <a:t>Integration modules/tools have been developed</a:t>
            </a:r>
            <a:endParaRPr lang="en-US" sz="2400" dirty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26064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Realtime</a:t>
            </a:r>
            <a:r>
              <a:rPr lang="en-US" dirty="0" smtClean="0"/>
              <a:t> Simulation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824913" y="6318250"/>
            <a:ext cx="319087" cy="539750"/>
          </a:xfrm>
        </p:spPr>
        <p:txBody>
          <a:bodyPr/>
          <a:lstStyle/>
          <a:p>
            <a:fld id="{5BD36294-2849-48A8-8531-5354CF3095D2}" type="slidenum">
              <a:rPr lang="en-US" smtClean="0"/>
              <a:pPr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39449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131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GridLAB</a:t>
            </a:r>
            <a:r>
              <a:rPr lang="en-US" dirty="0" smtClean="0"/>
              <a:t>-D in </a:t>
            </a:r>
            <a:r>
              <a:rPr lang="en-US" dirty="0" err="1" smtClean="0"/>
              <a:t>realtime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057400" y="1676400"/>
            <a:ext cx="327660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Main simulation</a:t>
            </a:r>
            <a:endParaRPr lang="en-US" sz="2400" dirty="0"/>
          </a:p>
        </p:txBody>
      </p:sp>
      <p:sp>
        <p:nvSpPr>
          <p:cNvPr id="9" name="Oval 8"/>
          <p:cNvSpPr/>
          <p:nvPr/>
        </p:nvSpPr>
        <p:spPr>
          <a:xfrm>
            <a:off x="198307" y="1828800"/>
            <a:ext cx="1066800" cy="10668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smtClean="0">
                <a:solidFill>
                  <a:schemeClr val="tx1"/>
                </a:solidFill>
              </a:rPr>
              <a:t>System Clock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 rot="16200000">
            <a:off x="1524000" y="2209800"/>
            <a:ext cx="13716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Model clock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9" idx="6"/>
            <a:endCxn id="8" idx="1"/>
          </p:cNvCxnSpPr>
          <p:nvPr/>
        </p:nvCxnSpPr>
        <p:spPr>
          <a:xfrm>
            <a:off x="1265107" y="2362200"/>
            <a:ext cx="79229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6400800" y="1676400"/>
            <a:ext cx="1744793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</a:p>
          <a:p>
            <a:pPr algn="ctr"/>
            <a:r>
              <a:rPr lang="en-US" dirty="0" smtClean="0"/>
              <a:t>Access</a:t>
            </a:r>
          </a:p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381500" y="4724400"/>
            <a:ext cx="1219200" cy="94615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Web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Browser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905499" y="4724400"/>
            <a:ext cx="1219200" cy="94615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Emulators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429500" y="4724400"/>
            <a:ext cx="1219200" cy="94615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Hardware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>
            <a:stCxn id="8" idx="3"/>
            <a:endCxn id="13" idx="1"/>
          </p:cNvCxnSpPr>
          <p:nvPr/>
        </p:nvCxnSpPr>
        <p:spPr>
          <a:xfrm>
            <a:off x="5334000" y="2362200"/>
            <a:ext cx="1066800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3" idx="2"/>
            <a:endCxn id="14" idx="0"/>
          </p:cNvCxnSpPr>
          <p:nvPr/>
        </p:nvCxnSpPr>
        <p:spPr>
          <a:xfrm rot="5400000">
            <a:off x="5293949" y="2745152"/>
            <a:ext cx="1676400" cy="2282097"/>
          </a:xfrm>
          <a:prstGeom prst="bentConnector3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13" idx="2"/>
            <a:endCxn id="15" idx="0"/>
          </p:cNvCxnSpPr>
          <p:nvPr/>
        </p:nvCxnSpPr>
        <p:spPr>
          <a:xfrm rot="5400000">
            <a:off x="6055948" y="3507151"/>
            <a:ext cx="1676400" cy="758098"/>
          </a:xfrm>
          <a:prstGeom prst="bentConnector3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13" idx="2"/>
            <a:endCxn id="16" idx="0"/>
          </p:cNvCxnSpPr>
          <p:nvPr/>
        </p:nvCxnSpPr>
        <p:spPr>
          <a:xfrm rot="16200000" flipH="1">
            <a:off x="6817948" y="3503248"/>
            <a:ext cx="1676400" cy="765903"/>
          </a:xfrm>
          <a:prstGeom prst="bentConnector3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n 42"/>
          <p:cNvSpPr/>
          <p:nvPr/>
        </p:nvSpPr>
        <p:spPr>
          <a:xfrm>
            <a:off x="1562100" y="4092575"/>
            <a:ext cx="1676400" cy="2209800"/>
          </a:xfrm>
          <a:prstGeom prst="ca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MySQL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Database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5" name="Elbow Connector 44"/>
          <p:cNvCxnSpPr>
            <a:stCxn id="8" idx="2"/>
            <a:endCxn id="43" idx="1"/>
          </p:cNvCxnSpPr>
          <p:nvPr/>
        </p:nvCxnSpPr>
        <p:spPr>
          <a:xfrm rot="5400000">
            <a:off x="2525713" y="2922587"/>
            <a:ext cx="1044575" cy="1295400"/>
          </a:xfrm>
          <a:prstGeom prst="bentConnector3">
            <a:avLst>
              <a:gd name="adj1" fmla="val 50000"/>
            </a:avLst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76368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132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Realtime</a:t>
            </a:r>
            <a:r>
              <a:rPr lang="en-US" dirty="0" smtClean="0"/>
              <a:t> mode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 smtClean="0"/>
              <a:t>Realtime</a:t>
            </a:r>
            <a:r>
              <a:rPr lang="en-US" dirty="0" smtClean="0"/>
              <a:t> operation: "</a:t>
            </a:r>
            <a:r>
              <a:rPr lang="en-US" dirty="0" err="1" smtClean="0"/>
              <a:t>run_realtime</a:t>
            </a:r>
            <a:r>
              <a:rPr lang="en-US" dirty="0" smtClean="0"/>
              <a:t>" global variable</a:t>
            </a:r>
          </a:p>
          <a:p>
            <a:pPr lvl="1"/>
            <a:r>
              <a:rPr lang="en-US" dirty="0" smtClean="0"/>
              <a:t>Non-zero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simulation clock tied to system clock </a:t>
            </a:r>
          </a:p>
          <a:p>
            <a:pPr lvl="1"/>
            <a:r>
              <a:rPr lang="en-US" dirty="0" smtClean="0"/>
              <a:t>Defines the system clock factor (default is 1.0)</a:t>
            </a:r>
          </a:p>
          <a:p>
            <a:pPr marL="233362" lvl="1" indent="0">
              <a:buNone/>
            </a:pPr>
            <a:endParaRPr lang="en-US" dirty="0"/>
          </a:p>
          <a:p>
            <a:pPr indent="-223838"/>
            <a:r>
              <a:rPr lang="en-US" dirty="0" smtClean="0"/>
              <a:t>Command line control</a:t>
            </a:r>
          </a:p>
          <a:p>
            <a:pPr lvl="1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host% </a:t>
            </a:r>
            <a:r>
              <a:rPr lang="en-US" sz="2000" b="1" dirty="0" err="1" smtClean="0">
                <a:latin typeface="Courier New" charset="0"/>
                <a:ea typeface="Courier New" charset="0"/>
                <a:cs typeface="Courier New" charset="0"/>
              </a:rPr>
              <a:t>gridlabd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 -D </a:t>
            </a:r>
            <a:r>
              <a:rPr lang="en-US" sz="2000" b="1" dirty="0" err="1" smtClean="0">
                <a:latin typeface="Courier New" charset="0"/>
                <a:ea typeface="Courier New" charset="0"/>
                <a:cs typeface="Courier New" charset="0"/>
              </a:rPr>
              <a:t>run_realtime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=1 </a:t>
            </a:r>
            <a:r>
              <a:rPr lang="en-US" sz="2000" b="1" i="1" dirty="0" err="1" smtClean="0">
                <a:latin typeface="Courier New" charset="0"/>
                <a:ea typeface="Courier New" charset="0"/>
                <a:cs typeface="Courier New" charset="0"/>
              </a:rPr>
              <a:t>mymodel.glm</a:t>
            </a:r>
            <a:endParaRPr lang="en-US" sz="2000" b="1" i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endParaRPr lang="en-US" b="1" i="1" dirty="0"/>
          </a:p>
          <a:p>
            <a:r>
              <a:rPr lang="en-US" dirty="0" smtClean="0"/>
              <a:t>Caveats:</a:t>
            </a:r>
          </a:p>
          <a:p>
            <a:pPr lvl="1"/>
            <a:r>
              <a:rPr lang="en-US" dirty="0" smtClean="0"/>
              <a:t>Cannot be used with DELTAMODE (</a:t>
            </a:r>
            <a:r>
              <a:rPr lang="en-US" dirty="0" err="1" smtClean="0"/>
              <a:t>subsecond</a:t>
            </a:r>
            <a:r>
              <a:rPr lang="en-US" dirty="0" smtClean="0"/>
              <a:t> dynamics)</a:t>
            </a:r>
          </a:p>
          <a:p>
            <a:pPr lvl="1"/>
            <a:r>
              <a:rPr lang="en-US" dirty="0" err="1" smtClean="0"/>
              <a:t>Realtime</a:t>
            </a:r>
            <a:r>
              <a:rPr lang="en-US" dirty="0" smtClean="0"/>
              <a:t> loading cannot exceed 1.0 (see </a:t>
            </a:r>
            <a:r>
              <a:rPr lang="en-US" b="1" dirty="0" err="1" smtClean="0"/>
              <a:t>realtime_metric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4191632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133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mode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Allows direct global and object data access over TCP</a:t>
            </a:r>
          </a:p>
          <a:p>
            <a:pPr lvl="1"/>
            <a:r>
              <a:rPr lang="en-US" dirty="0" smtClean="0"/>
              <a:t>Enabled by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--server </a:t>
            </a:r>
            <a:r>
              <a:rPr lang="en-US" dirty="0" smtClean="0"/>
              <a:t>command-line option, or</a:t>
            </a:r>
            <a:r>
              <a:rPr lang="en-US" dirty="0"/>
              <a:t> in GLM </a:t>
            </a:r>
            <a:r>
              <a:rPr lang="en-US" dirty="0" smtClean="0"/>
              <a:t>file: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#option server;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Supports multiple protocols (raw, </a:t>
            </a:r>
            <a:r>
              <a:rPr lang="en-US" dirty="0" err="1" smtClean="0"/>
              <a:t>json</a:t>
            </a:r>
            <a:r>
              <a:rPr lang="en-US" dirty="0" smtClean="0"/>
              <a:t>, XML)</a:t>
            </a:r>
          </a:p>
          <a:p>
            <a:pPr lvl="1"/>
            <a:r>
              <a:rPr lang="en-US" dirty="0" smtClean="0"/>
              <a:t>Default TCP port is 6267 (see </a:t>
            </a:r>
            <a:r>
              <a:rPr lang="en-US" b="1" dirty="0" err="1" smtClean="0"/>
              <a:t>server_portnum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  <a:p>
            <a:pPr indent="-223838"/>
            <a:r>
              <a:rPr lang="en-US" dirty="0" smtClean="0"/>
              <a:t>Caveat:</a:t>
            </a:r>
          </a:p>
          <a:p>
            <a:pPr lvl="1"/>
            <a:r>
              <a:rPr lang="en-US" dirty="0" smtClean="0"/>
              <a:t>Independent </a:t>
            </a:r>
            <a:r>
              <a:rPr lang="en-US" dirty="0"/>
              <a:t>server thread 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asynchronous data </a:t>
            </a:r>
            <a:r>
              <a:rPr lang="en-US" dirty="0" smtClean="0"/>
              <a:t>access</a:t>
            </a:r>
          </a:p>
          <a:p>
            <a:pPr lvl="2"/>
            <a:r>
              <a:rPr lang="en-US" dirty="0" smtClean="0"/>
              <a:t>Possible to access data during an update (known issue)</a:t>
            </a:r>
          </a:p>
          <a:p>
            <a:pPr lvl="2"/>
            <a:r>
              <a:rPr lang="en-US" dirty="0" smtClean="0"/>
              <a:t>Probability of occurrence is given by </a:t>
            </a:r>
            <a:r>
              <a:rPr lang="en-US" b="1" i="0" dirty="0" smtClean="0">
                <a:latin typeface="Courier New" charset="0"/>
                <a:ea typeface="Courier New" charset="0"/>
                <a:cs typeface="Courier New" charset="0"/>
              </a:rPr>
              <a:t>1-realtime_metric</a:t>
            </a:r>
            <a:r>
              <a:rPr lang="en-US" dirty="0"/>
              <a:t> </a:t>
            </a:r>
            <a:endParaRPr lang="en-US" dirty="0" smtClean="0"/>
          </a:p>
          <a:p>
            <a:pPr lvl="2"/>
            <a:r>
              <a:rPr lang="en-US" dirty="0" smtClean="0"/>
              <a:t>Typical value of </a:t>
            </a:r>
            <a:r>
              <a:rPr lang="en-US" b="1" i="0" dirty="0" err="1" smtClean="0">
                <a:latin typeface="Courier New" charset="0"/>
                <a:ea typeface="Courier New" charset="0"/>
                <a:cs typeface="Courier New" charset="0"/>
              </a:rPr>
              <a:t>realtime_metric</a:t>
            </a:r>
            <a:r>
              <a:rPr lang="en-US" b="1" i="0" dirty="0" smtClean="0">
                <a:latin typeface="Courier New" charset="0"/>
                <a:ea typeface="Courier New" charset="0"/>
                <a:cs typeface="Courier New" charset="0"/>
              </a:rPr>
              <a:t> &gt; 0.99</a:t>
            </a:r>
            <a:endParaRPr lang="en-US" b="1" i="0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21086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134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Reading/writing global values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Query format:</a:t>
            </a:r>
            <a:endParaRPr lang="en-US" dirty="0"/>
          </a:p>
          <a:p>
            <a:pPr marL="233363" lvl="2" indent="0">
              <a:spcAft>
                <a:spcPts val="300"/>
              </a:spcAft>
              <a:buSzTx/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  <a:hlinkClick r:id="rId2"/>
              </a:rPr>
              <a:t>http://hostname:port/</a:t>
            </a:r>
            <a:r>
              <a:rPr lang="en-US" i="1" dirty="0" smtClean="0">
                <a:latin typeface="Courier New" charset="0"/>
                <a:ea typeface="Courier New" charset="0"/>
                <a:cs typeface="Courier New" charset="0"/>
                <a:hlinkClick r:id="rId2"/>
              </a:rPr>
              <a:t>protocol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  <a:hlinkClick r:id="rId2"/>
              </a:rPr>
              <a:t>/</a:t>
            </a:r>
            <a:r>
              <a:rPr lang="en-US" i="1" dirty="0" smtClean="0">
                <a:latin typeface="Courier New" charset="0"/>
                <a:ea typeface="Courier New" charset="0"/>
                <a:cs typeface="Courier New" charset="0"/>
                <a:hlinkClick r:id="rId2"/>
              </a:rPr>
              <a:t>variable-name</a:t>
            </a:r>
            <a:endParaRPr lang="en-US" i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233363" lvl="2" indent="0">
              <a:spcAft>
                <a:spcPts val="300"/>
              </a:spcAft>
              <a:buSzTx/>
              <a:buNone/>
            </a:pPr>
            <a:r>
              <a:rPr lang="en-US" i="1" dirty="0"/>
              <a:t> </a:t>
            </a:r>
            <a:r>
              <a:rPr lang="en-US" i="1" dirty="0" smtClean="0"/>
              <a:t>- or -</a:t>
            </a:r>
          </a:p>
          <a:p>
            <a:pPr marL="233363" lvl="2" indent="0">
              <a:spcAft>
                <a:spcPts val="300"/>
              </a:spcAft>
              <a:buSzTx/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  <a:hlinkClick r:id="rId3"/>
              </a:rPr>
              <a:t>http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  <a:hlinkClick r:id="rId3"/>
              </a:rPr>
              <a:t>://hostname:port/</a:t>
            </a:r>
            <a:r>
              <a:rPr lang="en-US" i="1" dirty="0" smtClean="0">
                <a:latin typeface="Courier New" charset="0"/>
                <a:ea typeface="Courier New" charset="0"/>
                <a:cs typeface="Courier New" charset="0"/>
                <a:hlinkClick r:id="rId3"/>
              </a:rPr>
              <a:t>protocol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  <a:hlinkClick r:id="rId3"/>
              </a:rPr>
              <a:t>/</a:t>
            </a:r>
            <a:r>
              <a:rPr lang="en-US" i="1" dirty="0" smtClean="0">
                <a:latin typeface="Courier New" charset="0"/>
                <a:ea typeface="Courier New" charset="0"/>
                <a:cs typeface="Courier New" charset="0"/>
                <a:hlinkClick r:id="rId3"/>
              </a:rPr>
              <a:t>variable-name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  <a:hlinkClick r:id="rId3"/>
              </a:rPr>
              <a:t>=</a:t>
            </a:r>
            <a:r>
              <a:rPr lang="en-US" i="1" dirty="0" smtClean="0">
                <a:latin typeface="Courier New" charset="0"/>
                <a:ea typeface="Courier New" charset="0"/>
                <a:cs typeface="Courier New" charset="0"/>
                <a:hlinkClick r:id="rId3"/>
              </a:rPr>
              <a:t>value</a:t>
            </a:r>
            <a:endParaRPr lang="en-US" i="1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 smtClean="0"/>
          </a:p>
          <a:p>
            <a:r>
              <a:rPr lang="en-US" dirty="0" smtClean="0"/>
              <a:t>Result format depends on protocol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 smtClean="0"/>
              <a:t>Get query returns current value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 smtClean="0"/>
              <a:t>Set query returns previous value</a:t>
            </a:r>
          </a:p>
          <a:p>
            <a:r>
              <a:rPr lang="en-US" dirty="0" smtClean="0"/>
              <a:t>Caveats</a:t>
            </a:r>
          </a:p>
          <a:p>
            <a:pPr lvl="1"/>
            <a:r>
              <a:rPr lang="en-US" dirty="0" err="1" smtClean="0"/>
              <a:t>Globals</a:t>
            </a:r>
            <a:r>
              <a:rPr lang="en-US" dirty="0" smtClean="0"/>
              <a:t> do not support unit conversion (known issue)</a:t>
            </a:r>
          </a:p>
          <a:p>
            <a:pPr lvl="1"/>
            <a:r>
              <a:rPr lang="en-US" dirty="0" smtClean="0"/>
              <a:t>Writing some </a:t>
            </a:r>
            <a:r>
              <a:rPr lang="en-US" dirty="0" err="1" smtClean="0"/>
              <a:t>globals</a:t>
            </a:r>
            <a:r>
              <a:rPr lang="en-US" dirty="0" smtClean="0"/>
              <a:t> can cause erroneous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8557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135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Reading/writing object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Query format:</a:t>
            </a:r>
          </a:p>
          <a:p>
            <a:pPr lvl="2"/>
            <a:r>
              <a:rPr lang="en-US" dirty="0" smtClean="0">
                <a:hlinkClick r:id="rId2"/>
              </a:rPr>
              <a:t>http://hostname:port/protocol/object/*</a:t>
            </a:r>
            <a:endParaRPr lang="en-US" dirty="0" smtClean="0"/>
          </a:p>
          <a:p>
            <a:pPr lvl="2"/>
            <a:r>
              <a:rPr lang="en-US" dirty="0" smtClean="0">
                <a:hlinkClick r:id="rId2"/>
              </a:rPr>
              <a:t>http://hostname:port/protocol/object/property</a:t>
            </a:r>
            <a:endParaRPr lang="en-US" dirty="0" smtClean="0"/>
          </a:p>
          <a:p>
            <a:pPr lvl="2"/>
            <a:r>
              <a:rPr lang="en-US" dirty="0" smtClean="0">
                <a:hlinkClick r:id="rId2"/>
              </a:rPr>
              <a:t>http://hostname:port/protocol/object/property[unit]</a:t>
            </a:r>
            <a:endParaRPr lang="en-US" dirty="0" smtClean="0"/>
          </a:p>
          <a:p>
            <a:pPr lvl="2"/>
            <a:r>
              <a:rPr lang="en-US" dirty="0" smtClean="0">
                <a:hlinkClick r:id="rId3"/>
              </a:rPr>
              <a:t>http://hostname:port/protocol/object/property=value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Features/caveats</a:t>
            </a:r>
          </a:p>
          <a:p>
            <a:pPr lvl="1"/>
            <a:r>
              <a:rPr lang="en-US" dirty="0" smtClean="0"/>
              <a:t>"*" returns all properties of an object (</a:t>
            </a:r>
            <a:r>
              <a:rPr lang="en-US" dirty="0" err="1" smtClean="0"/>
              <a:t>json</a:t>
            </a:r>
            <a:r>
              <a:rPr lang="en-US" dirty="0" smtClean="0"/>
              <a:t> and XML only)</a:t>
            </a:r>
          </a:p>
          <a:p>
            <a:pPr lvl="1"/>
            <a:r>
              <a:rPr lang="en-US" dirty="0"/>
              <a:t>Value may always include units, e.g., temp=64 </a:t>
            </a:r>
            <a:r>
              <a:rPr lang="en-US" dirty="0" err="1"/>
              <a:t>degF</a:t>
            </a:r>
            <a:endParaRPr lang="en-US" dirty="0"/>
          </a:p>
          <a:p>
            <a:pPr lvl="1"/>
            <a:r>
              <a:rPr lang="en-US" dirty="0" smtClean="0"/>
              <a:t>Read units are only supported in</a:t>
            </a:r>
            <a:endParaRPr lang="en-US" i="0" dirty="0" smtClean="0"/>
          </a:p>
        </p:txBody>
      </p:sp>
    </p:spTree>
    <p:extLst>
      <p:ext uri="{BB962C8B-B14F-4D97-AF65-F5344CB8AC3E}">
        <p14:creationId xmlns:p14="http://schemas.microsoft.com/office/powerpoint/2010/main" val="109381433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136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formatting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Special unit formatting for double and complex values</a:t>
            </a:r>
          </a:p>
          <a:p>
            <a:pPr marL="233362" lvl="1" indent="0">
              <a:buNone/>
            </a:pPr>
            <a:r>
              <a:rPr lang="en-US" b="1" i="1" dirty="0" smtClean="0">
                <a:latin typeface="Courier New" charset="0"/>
                <a:ea typeface="Courier New" charset="0"/>
                <a:cs typeface="Courier New" charset="0"/>
              </a:rPr>
              <a:t>property-name</a:t>
            </a:r>
            <a:r>
              <a:rPr lang="en-US" b="1" i="0" dirty="0" smtClean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b="1" i="1" dirty="0" err="1" smtClean="0">
                <a:latin typeface="Courier New" charset="0"/>
                <a:ea typeface="Courier New" charset="0"/>
                <a:cs typeface="Courier New" charset="0"/>
              </a:rPr>
              <a:t>unit</a:t>
            </a:r>
            <a:r>
              <a:rPr lang="en-US" b="1" i="0" dirty="0" err="1" smtClean="0"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lang="en-US" b="1" i="1" dirty="0" err="1" smtClean="0">
                <a:latin typeface="Courier New" charset="0"/>
                <a:ea typeface="Courier New" charset="0"/>
                <a:cs typeface="Courier New" charset="0"/>
              </a:rPr>
              <a:t>prec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ision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i="1" dirty="0" smtClean="0">
                <a:latin typeface="Courier New" charset="0"/>
                <a:ea typeface="Courier New" charset="0"/>
                <a:cs typeface="Courier New" charset="0"/>
              </a:rPr>
              <a:t>format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i="1" dirty="0" smtClean="0">
                <a:latin typeface="Courier New" charset="0"/>
                <a:ea typeface="Courier New" charset="0"/>
                <a:cs typeface="Courier New" charset="0"/>
              </a:rPr>
              <a:t>part</a:t>
            </a:r>
            <a:r>
              <a:rPr lang="en-US" b="1" i="0" dirty="0" smtClean="0">
                <a:latin typeface="Courier New" charset="0"/>
                <a:ea typeface="Courier New" charset="0"/>
                <a:cs typeface="Courier New" charset="0"/>
              </a:rPr>
              <a:t>]</a:t>
            </a:r>
          </a:p>
          <a:p>
            <a:pPr lvl="1"/>
            <a:r>
              <a:rPr lang="en-US" dirty="0" smtClean="0"/>
              <a:t>Unit may be any valid simple or compound unit</a:t>
            </a:r>
          </a:p>
          <a:p>
            <a:pPr lvl="1"/>
            <a:r>
              <a:rPr lang="en-US" dirty="0" smtClean="0"/>
              <a:t>Precision is a single digit from 0 to 9 for the mantissa size</a:t>
            </a:r>
          </a:p>
          <a:p>
            <a:pPr lvl="1"/>
            <a:r>
              <a:rPr lang="en-US" dirty="0" smtClean="0"/>
              <a:t>Format may be any valid </a:t>
            </a:r>
            <a:r>
              <a:rPr lang="en-US" i="1" dirty="0" err="1" smtClean="0"/>
              <a:t>printf</a:t>
            </a:r>
            <a:r>
              <a:rPr lang="en-US" dirty="0" smtClean="0"/>
              <a:t> double format character </a:t>
            </a:r>
            <a:br>
              <a:rPr lang="en-US" dirty="0" smtClean="0"/>
            </a:br>
            <a:r>
              <a:rPr lang="en-US" dirty="0" smtClean="0"/>
              <a:t>(e.g., one of "</a:t>
            </a:r>
            <a:r>
              <a:rPr lang="en-US" dirty="0" err="1" smtClean="0"/>
              <a:t>aAeEfFgG</a:t>
            </a:r>
            <a:r>
              <a:rPr lang="en-US" dirty="0" smtClean="0"/>
              <a:t>")</a:t>
            </a:r>
          </a:p>
          <a:p>
            <a:pPr lvl="1"/>
            <a:r>
              <a:rPr lang="en-US" dirty="0" smtClean="0"/>
              <a:t>Part indicated complex number computation to use</a:t>
            </a:r>
          </a:p>
          <a:p>
            <a:pPr lvl="2"/>
            <a:r>
              <a:rPr lang="en-US" dirty="0" err="1" smtClean="0"/>
              <a:t>i</a:t>
            </a:r>
            <a:r>
              <a:rPr lang="en-US" dirty="0" smtClean="0"/>
              <a:t>, j, d, r for complex formatting in rectangular or polar form</a:t>
            </a:r>
          </a:p>
          <a:p>
            <a:pPr lvl="2"/>
            <a:r>
              <a:rPr lang="en-US" dirty="0" smtClean="0"/>
              <a:t>M,D,R for magnitude only, or angle only (degrees or radians)</a:t>
            </a:r>
          </a:p>
          <a:p>
            <a:pPr lvl="2"/>
            <a:r>
              <a:rPr lang="en-US" dirty="0" smtClean="0"/>
              <a:t>X,Y for real and imaginary parts only</a:t>
            </a:r>
          </a:p>
          <a:p>
            <a:endParaRPr lang="en-US" i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52509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137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Runtime file access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 smtClean="0"/>
              <a:t>GridLAB</a:t>
            </a:r>
            <a:r>
              <a:rPr lang="en-US" dirty="0" smtClean="0"/>
              <a:t>-D files accessible with runtime rewrite</a:t>
            </a:r>
          </a:p>
          <a:p>
            <a:pPr lvl="1"/>
            <a:r>
              <a:rPr lang="en-US" dirty="0" smtClean="0"/>
              <a:t>Query format: 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  <a:hlinkClick r:id="rId2"/>
              </a:rPr>
              <a:t>http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  <a:hlinkClick r:id="rId2"/>
              </a:rPr>
              <a:t>://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  <a:hlinkClick r:id="rId2"/>
              </a:rPr>
              <a:t>hostname:port/rt/</a:t>
            </a:r>
            <a:r>
              <a:rPr lang="en-US" sz="2000" b="1" i="1" dirty="0" smtClean="0">
                <a:latin typeface="Courier New" charset="0"/>
                <a:ea typeface="Courier New" charset="0"/>
                <a:cs typeface="Courier New" charset="0"/>
                <a:hlinkClick r:id="rId2"/>
              </a:rPr>
              <a:t>filename</a:t>
            </a:r>
            <a:endParaRPr lang="en-US" b="1" i="1" dirty="0" smtClean="0">
              <a:latin typeface="Courier New" charset="0"/>
              <a:ea typeface="Courier New" charset="0"/>
              <a:cs typeface="Courier New" charset="0"/>
              <a:hlinkClick r:id="rId2"/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Substitutes occurrences of &lt;&lt;&lt;global-variable&gt;&gt;&gt;</a:t>
            </a:r>
          </a:p>
          <a:p>
            <a:pPr lvl="1"/>
            <a:r>
              <a:rPr lang="en-US" dirty="0" smtClean="0"/>
              <a:t>Example:</a:t>
            </a:r>
          </a:p>
          <a:p>
            <a:pPr marL="233362" lvl="1" indent="0"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http://&lt;&lt;&lt;hostname&gt;&gt;&gt;:&lt;&lt;&lt;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server_portnum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&gt;&gt;&gt;/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rt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page.htm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r>
              <a:rPr lang="en-US" dirty="0" smtClean="0"/>
              <a:t>becomes </a:t>
            </a:r>
            <a:br>
              <a:rPr lang="en-US" dirty="0" smtClean="0"/>
            </a:b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http://localhost:6267/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rt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page.htm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72819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138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API for HTML files (read)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Requires </a:t>
            </a:r>
            <a:r>
              <a:rPr lang="en-US" dirty="0" err="1" smtClean="0"/>
              <a:t>Javascript</a:t>
            </a:r>
            <a:r>
              <a:rPr lang="en-US" dirty="0" smtClean="0"/>
              <a:t> runtime in HTML file</a:t>
            </a:r>
          </a:p>
          <a:p>
            <a:pPr marL="233362" lvl="1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&lt;SCRIPT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src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="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gridlabd.js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"&gt;&lt;/SCRIPT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r>
              <a:rPr lang="en-US" dirty="0" smtClean="0"/>
              <a:t>Allows update of &lt;DIV&gt; fields in HTML documents</a:t>
            </a:r>
          </a:p>
          <a:p>
            <a:r>
              <a:rPr lang="en-US" dirty="0" smtClean="0"/>
              <a:t>Example (read):</a:t>
            </a:r>
          </a:p>
          <a:p>
            <a:pPr marL="233362" lvl="1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&lt;BODY ONLOAD="refresh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();"&gt;</a:t>
            </a:r>
          </a:p>
          <a:p>
            <a:pPr marL="233362" lvl="1" indent="0"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SCRIPT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src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="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gridlabd.js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"&gt;&lt;/SCRIPT&gt;</a:t>
            </a:r>
          </a:p>
          <a:p>
            <a:pPr marL="233362" lvl="1" indent="0"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DIV ID="verbose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"&gt;...&lt;/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DIV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pPr marL="233362" lvl="1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&lt;SCRIPT type="text/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javascript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"&gt;</a:t>
            </a:r>
          </a:p>
          <a:p>
            <a:pPr marL="233362" lvl="1" indent="0"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function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refresh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233362" lvl="1" indent="0">
              <a:buNone/>
            </a:pPr>
            <a:r>
              <a:rPr lang="de-DE" sz="1800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pPr marL="233362" lvl="1" indent="0">
              <a:buNone/>
            </a:pPr>
            <a:r>
              <a:rPr lang="de-DE" sz="1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sz="18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document.getElementById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("verbose").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innerHTML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sz="18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233362" lvl="1" indent="0"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 =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GLDGetGlobal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("verbose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");</a:t>
            </a:r>
          </a:p>
          <a:p>
            <a:pPr marL="233362" lvl="1" indent="0"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233362" lvl="1" indent="0"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&lt;/SCRIPT&gt;</a:t>
            </a:r>
            <a:endParaRPr lang="de-DE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233362" lvl="1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5780565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139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API for HTML files (write)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Example (write):</a:t>
            </a:r>
          </a:p>
          <a:p>
            <a:pPr marL="233362" lvl="1" indent="0"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INPUT TYPE="submit" </a:t>
            </a:r>
            <a:endParaRPr lang="en-US" sz="18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233362" lvl="1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     VALUE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="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Off"</a:t>
            </a:r>
          </a:p>
          <a:p>
            <a:pPr marL="233362" lvl="1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     ONCLICK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="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GLDSetGlobal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('verbose',0);" </a:t>
            </a:r>
            <a:endParaRPr lang="en-US" sz="18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233362" lvl="1" indent="0"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/&gt;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233362" lvl="1" indent="0"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INPUT TYPE="submit" </a:t>
            </a:r>
            <a:endParaRPr lang="en-US" sz="18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233362" lvl="1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     VALUE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="On" </a:t>
            </a:r>
            <a:endParaRPr lang="en-US" sz="18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233362" lvl="1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     ONCLICK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="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GLDSetGlobal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('verbose',1);" </a:t>
            </a:r>
            <a:endParaRPr lang="en-US" sz="18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233362" lvl="1" indent="0"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/&gt;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701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</a:rPr>
              <a:t>What is a GLM File?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</a:rPr>
              <a:t>Declares classes to use</a:t>
            </a:r>
          </a:p>
          <a:p>
            <a:pPr lvl="1" eaLnBrk="1" hangingPunct="1"/>
            <a:r>
              <a:rPr lang="en-US" dirty="0" smtClean="0">
                <a:latin typeface="Arial" charset="0"/>
                <a:ea typeface="ＭＳ Ｐゴシック" charset="0"/>
              </a:rPr>
              <a:t>Standard classes are implemented in modules</a:t>
            </a:r>
            <a:endParaRPr lang="en-US" dirty="0">
              <a:latin typeface="Arial" charset="0"/>
              <a:ea typeface="ＭＳ Ｐゴシック" charset="0"/>
            </a:endParaRPr>
          </a:p>
          <a:p>
            <a:pPr lvl="1" eaLnBrk="1" hangingPunct="1"/>
            <a:r>
              <a:rPr lang="en-US" dirty="0" smtClean="0">
                <a:latin typeface="Arial" charset="0"/>
                <a:ea typeface="ＭＳ Ｐゴシック" charset="0"/>
              </a:rPr>
              <a:t>All classes can </a:t>
            </a:r>
            <a:r>
              <a:rPr lang="en-US" dirty="0">
                <a:latin typeface="Arial" charset="0"/>
                <a:ea typeface="ＭＳ Ｐゴシック" charset="0"/>
              </a:rPr>
              <a:t>be </a:t>
            </a:r>
            <a:r>
              <a:rPr lang="en-US" dirty="0" smtClean="0">
                <a:latin typeface="Arial" charset="0"/>
                <a:ea typeface="ＭＳ Ｐゴシック" charset="0"/>
              </a:rPr>
              <a:t>extended at runtime</a:t>
            </a:r>
          </a:p>
          <a:p>
            <a:pPr lvl="1" eaLnBrk="1" hangingPunct="1"/>
            <a:r>
              <a:rPr lang="en-US" dirty="0" smtClean="0">
                <a:latin typeface="Arial" charset="0"/>
                <a:ea typeface="ＭＳ Ｐゴシック" charset="0"/>
              </a:rPr>
              <a:t>New classes can be defined at runtime</a:t>
            </a:r>
            <a:endParaRPr lang="en-US" dirty="0">
              <a:latin typeface="Arial" charset="0"/>
              <a:ea typeface="ＭＳ Ｐゴシック" charset="0"/>
            </a:endParaRP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</a:rPr>
              <a:t>Defines </a:t>
            </a:r>
            <a:r>
              <a:rPr lang="en-US" dirty="0" smtClean="0">
                <a:latin typeface="Arial" charset="0"/>
                <a:ea typeface="ＭＳ Ｐゴシック" charset="0"/>
              </a:rPr>
              <a:t>overall model </a:t>
            </a:r>
            <a:r>
              <a:rPr lang="en-US" dirty="0">
                <a:latin typeface="Arial" charset="0"/>
                <a:ea typeface="ＭＳ Ｐゴシック" charset="0"/>
              </a:rPr>
              <a:t>structure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Establishes initial conditions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Defines </a:t>
            </a:r>
            <a:r>
              <a:rPr lang="en-US" dirty="0" smtClean="0">
                <a:latin typeface="Arial" charset="0"/>
                <a:ea typeface="ＭＳ Ｐゴシック" charset="0"/>
              </a:rPr>
              <a:t>certain boundary </a:t>
            </a:r>
            <a:r>
              <a:rPr lang="en-US" dirty="0">
                <a:latin typeface="Arial" charset="0"/>
                <a:ea typeface="ＭＳ Ｐゴシック" charset="0"/>
              </a:rPr>
              <a:t>conditions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Determines </a:t>
            </a:r>
            <a:r>
              <a:rPr lang="en-US" dirty="0" smtClean="0">
                <a:latin typeface="Arial" charset="0"/>
                <a:ea typeface="ＭＳ Ｐゴシック" charset="0"/>
              </a:rPr>
              <a:t>starting time and stopping </a:t>
            </a:r>
            <a:r>
              <a:rPr lang="en-US" dirty="0">
                <a:latin typeface="Arial" charset="0"/>
                <a:ea typeface="ＭＳ Ｐゴシック" charset="0"/>
              </a:rPr>
              <a:t>conditions</a:t>
            </a:r>
          </a:p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</a:rPr>
              <a:t>Constructs inputs </a:t>
            </a:r>
            <a:r>
              <a:rPr lang="en-US" dirty="0">
                <a:latin typeface="Arial" charset="0"/>
                <a:ea typeface="ＭＳ Ｐゴシック" charset="0"/>
              </a:rPr>
              <a:t>and </a:t>
            </a:r>
            <a:r>
              <a:rPr lang="en-US" dirty="0" smtClean="0">
                <a:latin typeface="Arial" charset="0"/>
                <a:ea typeface="ＭＳ Ｐゴシック" charset="0"/>
              </a:rPr>
              <a:t>outputs objects</a:t>
            </a:r>
          </a:p>
          <a:p>
            <a:pPr lvl="1"/>
            <a:r>
              <a:rPr lang="en-US" dirty="0" smtClean="0">
                <a:latin typeface="Arial" charset="0"/>
                <a:ea typeface="ＭＳ Ｐゴシック" charset="0"/>
              </a:rPr>
              <a:t>Players, recorders, collectors are objects too</a:t>
            </a:r>
          </a:p>
        </p:txBody>
      </p:sp>
    </p:spTree>
    <p:extLst>
      <p:ext uri="{BB962C8B-B14F-4D97-AF65-F5344CB8AC3E}">
        <p14:creationId xmlns:p14="http://schemas.microsoft.com/office/powerpoint/2010/main" val="314890571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140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IEEE123 </a:t>
            </a:r>
            <a:r>
              <a:rPr lang="en-US" dirty="0" err="1" smtClean="0"/>
              <a:t>Realtime</a:t>
            </a:r>
            <a:r>
              <a:rPr lang="en-US" dirty="0" smtClean="0"/>
              <a:t> Simulation Demo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Private </a:t>
            </a:r>
            <a:r>
              <a:rPr lang="en-US" dirty="0" err="1" smtClean="0"/>
              <a:t>github</a:t>
            </a:r>
            <a:r>
              <a:rPr lang="en-US" dirty="0" smtClean="0"/>
              <a:t> project </a:t>
            </a:r>
            <a:r>
              <a:rPr lang="en-US" smtClean="0"/>
              <a:t>for collaborators:</a:t>
            </a:r>
            <a:endParaRPr lang="en-US" dirty="0"/>
          </a:p>
          <a:p>
            <a:pPr lvl="1"/>
            <a:r>
              <a:rPr lang="en-US" u="sng" dirty="0" smtClean="0">
                <a:hlinkClick r:id="rId2"/>
              </a:rPr>
              <a:t>http://github.com/dchassin/ieee123</a:t>
            </a:r>
            <a:endParaRPr lang="en-US" dirty="0" smtClean="0"/>
          </a:p>
          <a:p>
            <a:pPr indent="-223838"/>
            <a:r>
              <a:rPr lang="en-US" dirty="0" smtClean="0"/>
              <a:t>Support four concurrent </a:t>
            </a:r>
            <a:r>
              <a:rPr lang="en-US" dirty="0" err="1" smtClean="0"/>
              <a:t>realtime</a:t>
            </a:r>
            <a:r>
              <a:rPr lang="en-US" dirty="0" smtClean="0"/>
              <a:t> simulations </a:t>
            </a:r>
          </a:p>
          <a:p>
            <a:pPr lvl="1"/>
            <a:r>
              <a:rPr lang="en-US" dirty="0" smtClean="0"/>
              <a:t>Running as a RHEL6 system service using 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gridlabd-ctl</a:t>
            </a:r>
            <a:endParaRPr lang="en-US" sz="1800" b="1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dirty="0" smtClean="0"/>
              <a:t>Includes feeder control interface with Google Earth mapping</a:t>
            </a:r>
          </a:p>
          <a:p>
            <a:pPr lvl="1"/>
            <a:r>
              <a:rPr lang="en-US" dirty="0" smtClean="0"/>
              <a:t>All data is recorded in a MySQL database</a:t>
            </a:r>
          </a:p>
          <a:p>
            <a:pPr lvl="1"/>
            <a:r>
              <a:rPr lang="en-US" dirty="0" smtClean="0"/>
              <a:t>Outputs SCADA, AMI, and complete model for variants</a:t>
            </a:r>
          </a:p>
          <a:p>
            <a:pPr lvl="2"/>
            <a:r>
              <a:rPr lang="en-US" dirty="0" smtClean="0"/>
              <a:t>ieee123z – static loads, no solar panels</a:t>
            </a:r>
          </a:p>
          <a:p>
            <a:pPr lvl="2"/>
            <a:r>
              <a:rPr lang="en-US" dirty="0" smtClean="0"/>
              <a:t>ieee123 – dynamic loads, no solar panels</a:t>
            </a:r>
          </a:p>
          <a:p>
            <a:pPr lvl="2"/>
            <a:r>
              <a:rPr lang="en-US" dirty="0" smtClean="0"/>
              <a:t>ieee123s – dynamic loads with solar panels</a:t>
            </a:r>
          </a:p>
          <a:p>
            <a:pPr lvl="2"/>
            <a:r>
              <a:rPr lang="en-US" dirty="0" smtClean="0"/>
              <a:t>ieee123sz – static loads with solar panels</a:t>
            </a:r>
          </a:p>
          <a:p>
            <a:r>
              <a:rPr lang="en-US" dirty="0" smtClean="0"/>
              <a:t>Historical runs</a:t>
            </a:r>
          </a:p>
          <a:p>
            <a:pPr lvl="1"/>
            <a:r>
              <a:rPr lang="en-US" dirty="0" smtClean="0"/>
              <a:t>Full simulations of history supported for forecast calibration</a:t>
            </a:r>
          </a:p>
        </p:txBody>
      </p:sp>
    </p:spTree>
    <p:extLst>
      <p:ext uri="{BB962C8B-B14F-4D97-AF65-F5344CB8AC3E}">
        <p14:creationId xmlns:p14="http://schemas.microsoft.com/office/powerpoint/2010/main" val="115566938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Runtime Classes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824913" y="6318250"/>
            <a:ext cx="319087" cy="539750"/>
          </a:xfrm>
        </p:spPr>
        <p:txBody>
          <a:bodyPr/>
          <a:lstStyle/>
          <a:p>
            <a:fld id="{5BD36294-2849-48A8-8531-5354CF3095D2}" type="slidenum">
              <a:rPr lang="en-US" smtClean="0"/>
              <a:pPr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29113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10"/>
          <p:cNvSpPr/>
          <p:nvPr/>
        </p:nvSpPr>
        <p:spPr>
          <a:xfrm>
            <a:off x="5791200" y="3505200"/>
            <a:ext cx="609600" cy="1295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142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Runtime class: an "on-the-fly" module</a:t>
            </a:r>
            <a:endParaRPr lang="en-US" dirty="0"/>
          </a:p>
        </p:txBody>
      </p:sp>
      <p:sp>
        <p:nvSpPr>
          <p:cNvPr id="5" name="Vertical Scroll 4"/>
          <p:cNvSpPr/>
          <p:nvPr/>
        </p:nvSpPr>
        <p:spPr>
          <a:xfrm>
            <a:off x="2133600" y="1600200"/>
            <a:ext cx="2514600" cy="2514600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GLM File</a:t>
            </a:r>
            <a:endParaRPr lang="en-US" dirty="0"/>
          </a:p>
        </p:txBody>
      </p:sp>
      <p:sp>
        <p:nvSpPr>
          <p:cNvPr id="8" name="Document 7"/>
          <p:cNvSpPr/>
          <p:nvPr/>
        </p:nvSpPr>
        <p:spPr>
          <a:xfrm>
            <a:off x="5486400" y="2286000"/>
            <a:ext cx="1219200" cy="1447800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 code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4343400" y="2743200"/>
            <a:ext cx="11430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486400" y="4800600"/>
            <a:ext cx="12192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DLL</a:t>
            </a:r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2096957" y="4495800"/>
            <a:ext cx="2438400" cy="152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GridLAB</a:t>
            </a:r>
            <a:r>
              <a:rPr lang="en-US" dirty="0" smtClean="0"/>
              <a:t>-D</a:t>
            </a:r>
            <a:endParaRPr lang="en-US" dirty="0"/>
          </a:p>
        </p:txBody>
      </p:sp>
      <p:sp>
        <p:nvSpPr>
          <p:cNvPr id="14" name="Down Arrow 13"/>
          <p:cNvSpPr/>
          <p:nvPr/>
        </p:nvSpPr>
        <p:spPr>
          <a:xfrm>
            <a:off x="3200400" y="4114800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10800000">
            <a:off x="4535357" y="4953000"/>
            <a:ext cx="951043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26638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143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GridLAB</a:t>
            </a:r>
            <a:r>
              <a:rPr lang="en-US" dirty="0" smtClean="0"/>
              <a:t>-D Core Solver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Update order by "ranks"</a:t>
            </a:r>
          </a:p>
          <a:p>
            <a:pPr lvl="1"/>
            <a:r>
              <a:rPr lang="en-US" dirty="0" smtClean="0"/>
              <a:t>Loader sets initial ranks</a:t>
            </a:r>
          </a:p>
          <a:p>
            <a:pPr lvl="1"/>
            <a:r>
              <a:rPr lang="en-US" dirty="0" smtClean="0"/>
              <a:t>Modules adjust ranks</a:t>
            </a:r>
          </a:p>
          <a:p>
            <a:endParaRPr lang="en-US" dirty="0"/>
          </a:p>
          <a:p>
            <a:r>
              <a:rPr lang="en-US" dirty="0" smtClean="0"/>
              <a:t>Each time-step may iterate</a:t>
            </a:r>
          </a:p>
          <a:p>
            <a:pPr lvl="1"/>
            <a:r>
              <a:rPr lang="en-US" dirty="0" err="1" smtClean="0"/>
              <a:t>Precommit</a:t>
            </a:r>
            <a:endParaRPr lang="en-US" dirty="0" smtClean="0"/>
          </a:p>
          <a:p>
            <a:pPr lvl="1"/>
            <a:r>
              <a:rPr lang="en-US" dirty="0" err="1" smtClean="0"/>
              <a:t>Presync</a:t>
            </a:r>
            <a:r>
              <a:rPr lang="en-US" dirty="0" smtClean="0"/>
              <a:t>/sync/</a:t>
            </a:r>
            <a:r>
              <a:rPr lang="en-US" dirty="0" err="1" smtClean="0"/>
              <a:t>postsync</a:t>
            </a:r>
            <a:endParaRPr lang="en-US" dirty="0" smtClean="0"/>
          </a:p>
          <a:p>
            <a:pPr lvl="2"/>
            <a:r>
              <a:rPr lang="en-US" dirty="0" smtClean="0"/>
              <a:t>PLC and </a:t>
            </a:r>
            <a:r>
              <a:rPr lang="en-US" dirty="0" err="1" smtClean="0"/>
              <a:t>recalc</a:t>
            </a:r>
            <a:r>
              <a:rPr lang="en-US" dirty="0" smtClean="0"/>
              <a:t> on all syncs</a:t>
            </a:r>
          </a:p>
          <a:p>
            <a:pPr lvl="1"/>
            <a:r>
              <a:rPr lang="en-US" dirty="0" smtClean="0"/>
              <a:t>Commit</a:t>
            </a:r>
          </a:p>
          <a:p>
            <a:endParaRPr lang="en-US" dirty="0"/>
          </a:p>
          <a:p>
            <a:r>
              <a:rPr lang="en-US" dirty="0" err="1" smtClean="0"/>
              <a:t>Valid_to</a:t>
            </a:r>
            <a:r>
              <a:rPr lang="en-US" dirty="0" smtClean="0"/>
              <a:t> sub-sync events</a:t>
            </a:r>
          </a:p>
          <a:p>
            <a:pPr lvl="1"/>
            <a:r>
              <a:rPr lang="en-US" dirty="0" smtClean="0"/>
              <a:t>Sync without return to main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658" y="1371600"/>
            <a:ext cx="4128958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9238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144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Presync</a:t>
            </a:r>
            <a:r>
              <a:rPr lang="en-US" dirty="0" smtClean="0"/>
              <a:t> iteration process</a:t>
            </a:r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1295400"/>
            <a:ext cx="2260491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7" name="Object 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78"/>
          <a:stretch>
            <a:fillRect/>
          </a:stretch>
        </p:blipFill>
        <p:spPr bwMode="auto">
          <a:xfrm>
            <a:off x="451822" y="1295400"/>
            <a:ext cx="6954384" cy="522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77469" y="6480404"/>
            <a:ext cx="82779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Source: S. </a:t>
            </a:r>
            <a:r>
              <a:rPr lang="en-US" sz="1050" dirty="0" err="1" smtClean="0"/>
              <a:t>Jin</a:t>
            </a:r>
            <a:r>
              <a:rPr lang="en-US" sz="1050" dirty="0" smtClean="0"/>
              <a:t> </a:t>
            </a:r>
            <a:r>
              <a:rPr lang="en-US" sz="1050" dirty="0"/>
              <a:t>and </a:t>
            </a:r>
            <a:r>
              <a:rPr lang="en-US" sz="1050" dirty="0" smtClean="0"/>
              <a:t>D.P. Chassin</a:t>
            </a:r>
            <a:r>
              <a:rPr lang="en-US" sz="1050" dirty="0"/>
              <a:t>, </a:t>
            </a:r>
            <a:r>
              <a:rPr lang="en-US" sz="1050" dirty="0" smtClean="0"/>
              <a:t>"Thread </a:t>
            </a:r>
            <a:r>
              <a:rPr lang="en-US" sz="1050" dirty="0"/>
              <a:t>Group Multithreading: Accelerating the computation of an Agent-based Power System Modeling and Simulation Tool – </a:t>
            </a:r>
            <a:r>
              <a:rPr lang="en-US" sz="1050" dirty="0" err="1" smtClean="0"/>
              <a:t>GridLAB</a:t>
            </a:r>
            <a:r>
              <a:rPr lang="en-US" sz="1050" dirty="0" smtClean="0"/>
              <a:t>-D," </a:t>
            </a:r>
            <a:r>
              <a:rPr lang="en-US" sz="1050" i="1" dirty="0"/>
              <a:t>2014 Hawaii International Conference on System Science (</a:t>
            </a:r>
            <a:r>
              <a:rPr lang="en-US" sz="1050" i="1" dirty="0" smtClean="0"/>
              <a:t>HICSS-48)</a:t>
            </a:r>
            <a:r>
              <a:rPr lang="en-US" sz="1050" dirty="0" smtClean="0"/>
              <a:t>, 2014.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87441191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145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 iteration process</a:t>
            </a:r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1295400"/>
            <a:ext cx="219456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49" name="Object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78"/>
          <a:stretch>
            <a:fillRect/>
          </a:stretch>
        </p:blipFill>
        <p:spPr bwMode="auto">
          <a:xfrm>
            <a:off x="451822" y="1295400"/>
            <a:ext cx="6939578" cy="522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77469" y="6480404"/>
            <a:ext cx="82779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Source: S. </a:t>
            </a:r>
            <a:r>
              <a:rPr lang="en-US" sz="1050" dirty="0" err="1" smtClean="0"/>
              <a:t>Jin</a:t>
            </a:r>
            <a:r>
              <a:rPr lang="en-US" sz="1050" dirty="0" smtClean="0"/>
              <a:t> </a:t>
            </a:r>
            <a:r>
              <a:rPr lang="en-US" sz="1050" dirty="0"/>
              <a:t>and </a:t>
            </a:r>
            <a:r>
              <a:rPr lang="en-US" sz="1050" dirty="0" smtClean="0"/>
              <a:t>D.P. Chassin</a:t>
            </a:r>
            <a:r>
              <a:rPr lang="en-US" sz="1050" dirty="0"/>
              <a:t>, </a:t>
            </a:r>
            <a:r>
              <a:rPr lang="en-US" sz="1050" dirty="0" smtClean="0"/>
              <a:t>"Thread </a:t>
            </a:r>
            <a:r>
              <a:rPr lang="en-US" sz="1050" dirty="0"/>
              <a:t>Group Multithreading: Accelerating the computation of an Agent-based Power System Modeling and Simulation Tool – </a:t>
            </a:r>
            <a:r>
              <a:rPr lang="en-US" sz="1050" dirty="0" err="1" smtClean="0"/>
              <a:t>GridLAB</a:t>
            </a:r>
            <a:r>
              <a:rPr lang="en-US" sz="1050" dirty="0" smtClean="0"/>
              <a:t>-D," </a:t>
            </a:r>
            <a:r>
              <a:rPr lang="en-US" sz="1050" i="1" dirty="0"/>
              <a:t>2014 Hawaii International Conference on System Science (</a:t>
            </a:r>
            <a:r>
              <a:rPr lang="en-US" sz="1050" i="1" dirty="0" smtClean="0"/>
              <a:t>HICSS-48)</a:t>
            </a:r>
            <a:r>
              <a:rPr lang="en-US" sz="1050" dirty="0" smtClean="0"/>
              <a:t>, 2014.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54447378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146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Postsync</a:t>
            </a:r>
            <a:r>
              <a:rPr lang="en-US" dirty="0" smtClean="0"/>
              <a:t> </a:t>
            </a:r>
            <a:r>
              <a:rPr lang="en-US" dirty="0" err="1" smtClean="0"/>
              <a:t>interation</a:t>
            </a:r>
            <a:r>
              <a:rPr lang="en-US" dirty="0" smtClean="0"/>
              <a:t> process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1295400"/>
            <a:ext cx="2242267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51822" y="1295401"/>
            <a:ext cx="6939578" cy="5222570"/>
            <a:chOff x="0" y="1295400"/>
            <a:chExt cx="7391400" cy="5562601"/>
          </a:xfrm>
        </p:grpSpPr>
        <p:pic>
          <p:nvPicPr>
            <p:cNvPr id="3073" name="Object 3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-278"/>
            <a:stretch>
              <a:fillRect/>
            </a:stretch>
          </p:blipFill>
          <p:spPr bwMode="auto">
            <a:xfrm>
              <a:off x="0" y="1295400"/>
              <a:ext cx="7391400" cy="5562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3721100" y="2660650"/>
              <a:ext cx="484107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dirty="0" err="1" smtClean="0">
                  <a:latin typeface="Arial Narrow" charset="0"/>
                  <a:ea typeface="Arial Narrow" charset="0"/>
                  <a:cs typeface="Arial Narrow" charset="0"/>
                </a:rPr>
                <a:t>postsync</a:t>
              </a:r>
              <a:r>
                <a:rPr lang="en-US" sz="1000" dirty="0" smtClean="0">
                  <a:latin typeface="Arial Narrow" charset="0"/>
                  <a:ea typeface="Arial Narrow" charset="0"/>
                  <a:cs typeface="Arial Narrow" charset="0"/>
                </a:rPr>
                <a:t>()</a:t>
              </a:r>
              <a:endParaRPr lang="en-US" sz="1000" dirty="0">
                <a:latin typeface="Arial Narrow" charset="0"/>
                <a:ea typeface="Arial Narrow" charset="0"/>
                <a:cs typeface="Arial Narrow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29150" y="3606800"/>
              <a:ext cx="484107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dirty="0" err="1" smtClean="0">
                  <a:latin typeface="Arial Narrow" charset="0"/>
                  <a:ea typeface="Arial Narrow" charset="0"/>
                  <a:cs typeface="Arial Narrow" charset="0"/>
                </a:rPr>
                <a:t>postsync</a:t>
              </a:r>
              <a:r>
                <a:rPr lang="en-US" sz="1000" dirty="0" smtClean="0">
                  <a:latin typeface="Arial Narrow" charset="0"/>
                  <a:ea typeface="Arial Narrow" charset="0"/>
                  <a:cs typeface="Arial Narrow" charset="0"/>
                </a:rPr>
                <a:t>()</a:t>
              </a:r>
              <a:endParaRPr lang="en-US" sz="1000" dirty="0">
                <a:latin typeface="Arial Narrow" charset="0"/>
                <a:ea typeface="Arial Narrow" charset="0"/>
                <a:cs typeface="Arial Narrow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568950" y="4546600"/>
              <a:ext cx="484107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dirty="0" err="1" smtClean="0">
                  <a:latin typeface="Arial Narrow" charset="0"/>
                  <a:ea typeface="Arial Narrow" charset="0"/>
                  <a:cs typeface="Arial Narrow" charset="0"/>
                </a:rPr>
                <a:t>postsync</a:t>
              </a:r>
              <a:r>
                <a:rPr lang="en-US" sz="1000" dirty="0" smtClean="0">
                  <a:latin typeface="Arial Narrow" charset="0"/>
                  <a:ea typeface="Arial Narrow" charset="0"/>
                  <a:cs typeface="Arial Narrow" charset="0"/>
                </a:rPr>
                <a:t>()</a:t>
              </a:r>
              <a:endParaRPr lang="en-US" sz="1000" dirty="0">
                <a:latin typeface="Arial Narrow" charset="0"/>
                <a:ea typeface="Arial Narrow" charset="0"/>
                <a:cs typeface="Arial Narrow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508750" y="5499100"/>
              <a:ext cx="484107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dirty="0" err="1" smtClean="0">
                  <a:latin typeface="Arial Narrow" charset="0"/>
                  <a:ea typeface="Arial Narrow" charset="0"/>
                  <a:cs typeface="Arial Narrow" charset="0"/>
                </a:rPr>
                <a:t>postsync</a:t>
              </a:r>
              <a:r>
                <a:rPr lang="en-US" sz="1000" dirty="0" smtClean="0">
                  <a:latin typeface="Arial Narrow" charset="0"/>
                  <a:ea typeface="Arial Narrow" charset="0"/>
                  <a:cs typeface="Arial Narrow" charset="0"/>
                </a:rPr>
                <a:t>()</a:t>
              </a:r>
              <a:endParaRPr lang="en-US" sz="1000" dirty="0">
                <a:latin typeface="Arial Narrow" charset="0"/>
                <a:ea typeface="Arial Narrow" charset="0"/>
                <a:cs typeface="Arial Narrow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77469" y="6480404"/>
            <a:ext cx="82779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Source: S. </a:t>
            </a:r>
            <a:r>
              <a:rPr lang="en-US" sz="1050" dirty="0" err="1" smtClean="0"/>
              <a:t>Jin</a:t>
            </a:r>
            <a:r>
              <a:rPr lang="en-US" sz="1050" dirty="0" smtClean="0"/>
              <a:t> </a:t>
            </a:r>
            <a:r>
              <a:rPr lang="en-US" sz="1050" dirty="0"/>
              <a:t>and </a:t>
            </a:r>
            <a:r>
              <a:rPr lang="en-US" sz="1050" dirty="0" smtClean="0"/>
              <a:t>D.P. Chassin</a:t>
            </a:r>
            <a:r>
              <a:rPr lang="en-US" sz="1050" dirty="0"/>
              <a:t>, </a:t>
            </a:r>
            <a:r>
              <a:rPr lang="en-US" sz="1050" dirty="0" smtClean="0"/>
              <a:t>"Thread </a:t>
            </a:r>
            <a:r>
              <a:rPr lang="en-US" sz="1050" dirty="0"/>
              <a:t>Group Multithreading: Accelerating the computation of an Agent-based Power System Modeling and Simulation Tool – </a:t>
            </a:r>
            <a:r>
              <a:rPr lang="en-US" sz="1050" dirty="0" err="1" smtClean="0"/>
              <a:t>GridLAB</a:t>
            </a:r>
            <a:r>
              <a:rPr lang="en-US" sz="1050" dirty="0" smtClean="0"/>
              <a:t>-D," </a:t>
            </a:r>
            <a:r>
              <a:rPr lang="en-US" sz="1050" i="1" dirty="0"/>
              <a:t>2014 Hawaii International Conference on System Science (</a:t>
            </a:r>
            <a:r>
              <a:rPr lang="en-US" sz="1050" i="1" dirty="0" smtClean="0"/>
              <a:t>HICSS-48)</a:t>
            </a:r>
            <a:r>
              <a:rPr lang="en-US" sz="1050" dirty="0" smtClean="0"/>
              <a:t>, 2014.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65018289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147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runtime classes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Augmented class definition:</a:t>
            </a:r>
          </a:p>
          <a:p>
            <a:pPr lvl="1"/>
            <a:r>
              <a:rPr lang="en-US" dirty="0" smtClean="0"/>
              <a:t>Must include at least one "intrinsic" declaration</a:t>
            </a:r>
          </a:p>
          <a:p>
            <a:pPr marL="233362" lvl="1" indent="0">
              <a:buNone/>
            </a:pP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intrinsic create(TIMESTAMP t0, TIMESTAMP t1) { ... };</a:t>
            </a:r>
          </a:p>
          <a:p>
            <a:pPr marL="233362" lvl="1" indent="0"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intrinsic 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init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(TIMESTAMP 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t0, TIMESTAMP t1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{ ... };</a:t>
            </a:r>
            <a:endParaRPr lang="en-US" sz="18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233362" lvl="1" indent="0"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intrinsic 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precommit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(TIMESTAMP 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t0, TIMESTAMP t1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{ ... };</a:t>
            </a:r>
            <a:endParaRPr lang="en-US" sz="18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233362" lvl="1" indent="0"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intrinsic 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presync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(TIMESTAMP 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t0, TIMESTAMP t1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{ ... };</a:t>
            </a:r>
            <a:endParaRPr lang="en-US" sz="18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233362" lvl="1" indent="0"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intrinsic 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sync(TIMESTAMP 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t0, TIMESTAMP t1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{ ... };</a:t>
            </a:r>
            <a:endParaRPr lang="en-US" sz="18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233362" lvl="1" indent="0"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intrinsic 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postsync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(TIMESTAMP 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t0, TIMESTAMP t1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{ ... };</a:t>
            </a:r>
            <a:endParaRPr lang="en-US" sz="18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233362" lvl="1" indent="0"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intrinsic 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recalc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(TIMESTAMP 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t0, TIMESTAMP t1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{ ... };</a:t>
            </a:r>
            <a:endParaRPr lang="en-US" sz="18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233362" lvl="1" indent="0"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intrinsic 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notify(TIMESTAMP 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t0, TIMESTAMP t1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{ ... };</a:t>
            </a:r>
            <a:endParaRPr lang="en-US" sz="18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233362" lvl="1" indent="0"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intrinsic 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plc(TIMESTAMP 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t0, TIMESTAMP t1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{ ... };</a:t>
            </a:r>
            <a:endParaRPr lang="en-US" sz="18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233362" lvl="1" indent="0"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intrinsic 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isa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(TIMESTAMP 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t0, TIMESTAMP t1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{ ... };</a:t>
            </a:r>
            <a:endParaRPr lang="en-US" sz="18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233362" lvl="1" indent="0"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intrinsic 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commit(TIMESTAMP 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t0, TIMESTAMP t1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{ ... };</a:t>
            </a:r>
            <a:endParaRPr lang="en-US" sz="18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233362" lvl="1" indent="0"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intrinsic 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finalize(TIMESTAMP 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t0, TIMESTAMP t1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{ ... };</a:t>
            </a:r>
            <a:endParaRPr lang="en-US" sz="18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233362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08901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148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Intrinsic functions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All functions return int64 (some as TIMESTAMP)</a:t>
            </a:r>
          </a:p>
          <a:p>
            <a:pPr marL="233362" lvl="1" indent="0">
              <a:buNone/>
            </a:pP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create	int64		0=failure, 1=success</a:t>
            </a:r>
          </a:p>
          <a:p>
            <a:pPr marL="233362" lvl="1" indent="0">
              <a:buNone/>
            </a:pP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init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	int64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	0=failure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1=success</a:t>
            </a:r>
            <a:endParaRPr lang="en-US" sz="16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233362" lvl="1" indent="0">
              <a:buNone/>
            </a:pPr>
            <a:r>
              <a:rPr lang="de-DE" sz="1600" dirty="0" err="1" smtClean="0">
                <a:latin typeface="Courier New" charset="0"/>
                <a:ea typeface="Courier New" charset="0"/>
                <a:cs typeface="Courier New" charset="0"/>
              </a:rPr>
              <a:t>precommit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int64	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0=failure, 1=success</a:t>
            </a:r>
            <a:endParaRPr lang="en-US" sz="16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233362" lvl="1" indent="0">
              <a:buNone/>
            </a:pP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presync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	TIMESTAMP	&lt;t1=stop, t1: iterate, &gt;t1: success </a:t>
            </a:r>
          </a:p>
          <a:p>
            <a:pPr marL="233362" lvl="1" indent="0">
              <a:buNone/>
            </a:pP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sync		TIMESTAMP	&lt;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t1=stop, t1: iterate, &gt;t1: success </a:t>
            </a:r>
            <a:endParaRPr lang="en-US" sz="16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233362" lvl="1" indent="0">
              <a:buNone/>
            </a:pPr>
            <a:r>
              <a:rPr lang="de-DE" sz="1600" dirty="0" err="1" smtClean="0">
                <a:latin typeface="Courier New" charset="0"/>
                <a:ea typeface="Courier New" charset="0"/>
                <a:cs typeface="Courier New" charset="0"/>
              </a:rPr>
              <a:t>postsync</a:t>
            </a:r>
            <a:r>
              <a:rPr lang="de-DE" sz="1600" dirty="0" smtClean="0">
                <a:latin typeface="Courier New" charset="0"/>
                <a:ea typeface="Courier New" charset="0"/>
                <a:cs typeface="Courier New" charset="0"/>
              </a:rPr>
              <a:t>	TIMESTAMP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	&lt;t1=stop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t1: iterate, &gt;t1: success </a:t>
            </a:r>
            <a:endParaRPr lang="de-DE" sz="16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233362" lvl="1" indent="0">
              <a:buNone/>
            </a:pPr>
            <a:r>
              <a:rPr lang="de-DE" sz="1600" dirty="0" err="1" smtClean="0">
                <a:latin typeface="Courier New" charset="0"/>
                <a:ea typeface="Courier New" charset="0"/>
                <a:cs typeface="Courier New" charset="0"/>
              </a:rPr>
              <a:t>recalc</a:t>
            </a:r>
            <a:r>
              <a:rPr lang="de-DE" sz="1600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int64		0=failure; 1=success</a:t>
            </a:r>
          </a:p>
          <a:p>
            <a:pPr marL="233362" lvl="1" indent="0">
              <a:buNone/>
            </a:pP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notify	int64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	0=failure; 1=success</a:t>
            </a:r>
            <a:endParaRPr lang="en-US" sz="16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233362" lvl="1" indent="0">
              <a:buNone/>
            </a:pP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plc		TIMESTAMP	&lt;t1=stop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t1: iterate, &gt;t1: success </a:t>
            </a:r>
            <a:endParaRPr lang="en-US" sz="16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233362" lvl="1" indent="0">
              <a:buNone/>
            </a:pPr>
            <a:r>
              <a:rPr lang="de-DE" sz="1600" dirty="0" err="1" smtClean="0">
                <a:latin typeface="Courier New" charset="0"/>
                <a:ea typeface="Courier New" charset="0"/>
                <a:cs typeface="Courier New" charset="0"/>
              </a:rPr>
              <a:t>isa</a:t>
            </a:r>
            <a:r>
              <a:rPr lang="de-DE" sz="1600" dirty="0" smtClean="0"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int64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0=no; 1=yes</a:t>
            </a:r>
          </a:p>
          <a:p>
            <a:pPr marL="233362" lvl="1" indent="0">
              <a:buNone/>
            </a:pPr>
            <a:r>
              <a:rPr lang="de-DE" sz="1600" dirty="0" err="1" smtClean="0">
                <a:latin typeface="Courier New" charset="0"/>
                <a:ea typeface="Courier New" charset="0"/>
                <a:cs typeface="Courier New" charset="0"/>
              </a:rPr>
              <a:t>commit</a:t>
            </a:r>
            <a:r>
              <a:rPr lang="de-DE" sz="1600" dirty="0" smtClean="0">
                <a:latin typeface="Courier New" charset="0"/>
                <a:ea typeface="Courier New" charset="0"/>
                <a:cs typeface="Courier New" charset="0"/>
              </a:rPr>
              <a:t>	TIMESTAMP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	&lt;t1=stop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t1: iterate, &gt;t1: success </a:t>
            </a:r>
            <a:endParaRPr lang="de-DE" sz="16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233362" lvl="1" indent="0">
              <a:buNone/>
            </a:pPr>
            <a:r>
              <a:rPr lang="de-DE" sz="1600" dirty="0" err="1" smtClean="0">
                <a:latin typeface="Courier New" charset="0"/>
                <a:ea typeface="Courier New" charset="0"/>
                <a:cs typeface="Courier New" charset="0"/>
              </a:rPr>
              <a:t>finalize</a:t>
            </a:r>
            <a:r>
              <a:rPr lang="de-DE" sz="1600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int64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	0=failure; 1=success</a:t>
            </a:r>
            <a:endParaRPr lang="en-US" sz="160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02647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149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thermostat redesign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87735" y="2133600"/>
            <a:ext cx="1295400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Heater</a:t>
            </a:r>
          </a:p>
        </p:txBody>
      </p:sp>
      <p:sp>
        <p:nvSpPr>
          <p:cNvPr id="6" name="Rectangle 5"/>
          <p:cNvSpPr/>
          <p:nvPr/>
        </p:nvSpPr>
        <p:spPr>
          <a:xfrm>
            <a:off x="6738835" y="2133600"/>
            <a:ext cx="1295400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House</a:t>
            </a:r>
            <a:endParaRPr lang="en-US" dirty="0" smtClean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stCxn id="6" idx="3"/>
            <a:endCxn id="61" idx="1"/>
          </p:cNvCxnSpPr>
          <p:nvPr/>
        </p:nvCxnSpPr>
        <p:spPr>
          <a:xfrm flipV="1">
            <a:off x="8034235" y="2587362"/>
            <a:ext cx="546099" cy="34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3"/>
            <a:endCxn id="43" idx="2"/>
          </p:cNvCxnSpPr>
          <p:nvPr/>
        </p:nvCxnSpPr>
        <p:spPr>
          <a:xfrm>
            <a:off x="5583135" y="2590800"/>
            <a:ext cx="38735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2150222" y="2286516"/>
            <a:ext cx="973978" cy="609084"/>
            <a:chOff x="2667000" y="1752600"/>
            <a:chExt cx="1295400" cy="914400"/>
          </a:xfrm>
        </p:grpSpPr>
        <p:sp>
          <p:nvSpPr>
            <p:cNvPr id="12" name="Rectangle 11"/>
            <p:cNvSpPr/>
            <p:nvPr/>
          </p:nvSpPr>
          <p:spPr>
            <a:xfrm>
              <a:off x="2667000" y="1752600"/>
              <a:ext cx="1295400" cy="914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2971800" y="2438400"/>
              <a:ext cx="45720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200400" y="1981200"/>
              <a:ext cx="45720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200400" y="1981200"/>
              <a:ext cx="0" cy="45720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3429000" y="1981200"/>
              <a:ext cx="0" cy="45720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/>
          <p:cNvCxnSpPr>
            <a:stCxn id="12" idx="3"/>
            <a:endCxn id="5" idx="1"/>
          </p:cNvCxnSpPr>
          <p:nvPr/>
        </p:nvCxnSpPr>
        <p:spPr>
          <a:xfrm flipV="1">
            <a:off x="3124200" y="2590800"/>
            <a:ext cx="1163535" cy="2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807370" y="2400300"/>
            <a:ext cx="3810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>
                <a:solidFill>
                  <a:schemeClr val="tx1"/>
                </a:solidFill>
              </a:rPr>
              <a:t>+</a:t>
            </a:r>
            <a:endParaRPr lang="en-US" sz="2800">
              <a:solidFill>
                <a:schemeClr val="tx1"/>
              </a:solidFill>
            </a:endParaRPr>
          </a:p>
        </p:txBody>
      </p:sp>
      <p:cxnSp>
        <p:nvCxnSpPr>
          <p:cNvPr id="35" name="Elbow Connector 34"/>
          <p:cNvCxnSpPr>
            <a:stCxn id="6" idx="3"/>
            <a:endCxn id="33" idx="4"/>
          </p:cNvCxnSpPr>
          <p:nvPr/>
        </p:nvCxnSpPr>
        <p:spPr>
          <a:xfrm flipH="1">
            <a:off x="997870" y="2590800"/>
            <a:ext cx="7036365" cy="190500"/>
          </a:xfrm>
          <a:prstGeom prst="bentConnector4">
            <a:avLst>
              <a:gd name="adj1" fmla="val -3249"/>
              <a:gd name="adj2" fmla="val 36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3" idx="6"/>
            <a:endCxn id="12" idx="1"/>
          </p:cNvCxnSpPr>
          <p:nvPr/>
        </p:nvCxnSpPr>
        <p:spPr>
          <a:xfrm>
            <a:off x="1188370" y="2590800"/>
            <a:ext cx="961852" cy="2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5970485" y="2400300"/>
            <a:ext cx="3810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>
                <a:solidFill>
                  <a:schemeClr val="tx1"/>
                </a:solidFill>
              </a:rPr>
              <a:t>+</a:t>
            </a:r>
            <a:endParaRPr lang="en-US" sz="280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/>
          <p:cNvCxnSpPr>
            <a:stCxn id="43" idx="6"/>
            <a:endCxn id="6" idx="1"/>
          </p:cNvCxnSpPr>
          <p:nvPr/>
        </p:nvCxnSpPr>
        <p:spPr>
          <a:xfrm>
            <a:off x="6351485" y="2590800"/>
            <a:ext cx="38735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endCxn id="43" idx="0"/>
          </p:cNvCxnSpPr>
          <p:nvPr/>
        </p:nvCxnSpPr>
        <p:spPr>
          <a:xfrm>
            <a:off x="6160985" y="2064256"/>
            <a:ext cx="0" cy="3360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923580" y="170393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Q</a:t>
            </a:r>
            <a:r>
              <a:rPr lang="en-US" i="1" baseline="-25000" dirty="0" smtClean="0"/>
              <a:t>D</a:t>
            </a:r>
            <a:endParaRPr lang="en-US" i="1" baseline="-25000" dirty="0"/>
          </a:p>
        </p:txBody>
      </p:sp>
      <p:sp>
        <p:nvSpPr>
          <p:cNvPr id="55" name="TextBox 54"/>
          <p:cNvSpPr txBox="1"/>
          <p:nvPr/>
        </p:nvSpPr>
        <p:spPr>
          <a:xfrm>
            <a:off x="1015412" y="258633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–</a:t>
            </a:r>
            <a:endParaRPr lang="en-US" sz="2400" dirty="0"/>
          </a:p>
        </p:txBody>
      </p:sp>
      <p:cxnSp>
        <p:nvCxnSpPr>
          <p:cNvPr id="56" name="Straight Arrow Connector 55"/>
          <p:cNvCxnSpPr>
            <a:stCxn id="58" idx="3"/>
          </p:cNvCxnSpPr>
          <p:nvPr/>
        </p:nvCxnSpPr>
        <p:spPr>
          <a:xfrm>
            <a:off x="421759" y="2584966"/>
            <a:ext cx="385611" cy="13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-6563" y="240030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</a:t>
            </a:r>
            <a:r>
              <a:rPr lang="en-US" i="1" baseline="-25000" dirty="0" smtClean="0"/>
              <a:t>S</a:t>
            </a:r>
            <a:endParaRPr lang="en-US" i="1" baseline="-25000" dirty="0"/>
          </a:p>
        </p:txBody>
      </p:sp>
      <p:sp>
        <p:nvSpPr>
          <p:cNvPr id="61" name="TextBox 60"/>
          <p:cNvSpPr txBox="1"/>
          <p:nvPr/>
        </p:nvSpPr>
        <p:spPr>
          <a:xfrm>
            <a:off x="8580334" y="2402696"/>
            <a:ext cx="411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</a:t>
            </a:r>
            <a:r>
              <a:rPr lang="en-US" i="1" baseline="-25000" dirty="0" smtClean="0"/>
              <a:t>A</a:t>
            </a:r>
            <a:endParaRPr lang="en-US" i="1" baseline="-25000" dirty="0"/>
          </a:p>
        </p:txBody>
      </p:sp>
      <p:sp>
        <p:nvSpPr>
          <p:cNvPr id="64" name="TextBox 63"/>
          <p:cNvSpPr txBox="1"/>
          <p:nvPr/>
        </p:nvSpPr>
        <p:spPr>
          <a:xfrm>
            <a:off x="1168940" y="22434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e</a:t>
            </a:r>
            <a:endParaRPr lang="en-US" i="1"/>
          </a:p>
        </p:txBody>
      </p:sp>
      <p:sp>
        <p:nvSpPr>
          <p:cNvPr id="65" name="TextBox 64"/>
          <p:cNvSpPr txBox="1"/>
          <p:nvPr/>
        </p:nvSpPr>
        <p:spPr>
          <a:xfrm>
            <a:off x="3822699" y="2220437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m</a:t>
            </a:r>
            <a:endParaRPr lang="en-US" i="1"/>
          </a:p>
        </p:txBody>
      </p:sp>
      <p:sp>
        <p:nvSpPr>
          <p:cNvPr id="66" name="TextBox 65"/>
          <p:cNvSpPr txBox="1"/>
          <p:nvPr/>
        </p:nvSpPr>
        <p:spPr>
          <a:xfrm>
            <a:off x="5581946" y="2177534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Q</a:t>
            </a:r>
            <a:r>
              <a:rPr lang="en-US" i="1" baseline="-25000" dirty="0" err="1" smtClean="0"/>
              <a:t>h</a:t>
            </a:r>
            <a:endParaRPr lang="en-US" i="1" baseline="-25000" dirty="0"/>
          </a:p>
        </p:txBody>
      </p:sp>
      <p:sp>
        <p:nvSpPr>
          <p:cNvPr id="67" name="TextBox 66"/>
          <p:cNvSpPr txBox="1"/>
          <p:nvPr/>
        </p:nvSpPr>
        <p:spPr>
          <a:xfrm>
            <a:off x="6289673" y="2177534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Q</a:t>
            </a:r>
            <a:endParaRPr lang="en-US" i="1" baseline="-25000" dirty="0"/>
          </a:p>
        </p:txBody>
      </p:sp>
      <p:sp>
        <p:nvSpPr>
          <p:cNvPr id="68" name="TextBox 67"/>
          <p:cNvSpPr txBox="1"/>
          <p:nvPr/>
        </p:nvSpPr>
        <p:spPr>
          <a:xfrm>
            <a:off x="152400" y="1307068"/>
            <a:ext cx="378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Conventional analog thermostat:</a:t>
            </a:r>
            <a:endParaRPr lang="en-US" b="1"/>
          </a:p>
        </p:txBody>
      </p:sp>
      <p:sp>
        <p:nvSpPr>
          <p:cNvPr id="96" name="TextBox 95"/>
          <p:cNvSpPr txBox="1"/>
          <p:nvPr/>
        </p:nvSpPr>
        <p:spPr>
          <a:xfrm>
            <a:off x="169942" y="3734316"/>
            <a:ext cx="4685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Discrete-time zero-</a:t>
            </a:r>
            <a:r>
              <a:rPr lang="en-US" b="1" dirty="0" err="1" smtClean="0"/>
              <a:t>deadband</a:t>
            </a:r>
            <a:r>
              <a:rPr lang="en-US" b="1" dirty="0" smtClean="0"/>
              <a:t> thermostat:</a:t>
            </a:r>
            <a:endParaRPr lang="en-US" b="1" dirty="0"/>
          </a:p>
        </p:txBody>
      </p:sp>
      <p:sp>
        <p:nvSpPr>
          <p:cNvPr id="100" name="Rectangle 99"/>
          <p:cNvSpPr/>
          <p:nvPr/>
        </p:nvSpPr>
        <p:spPr>
          <a:xfrm>
            <a:off x="4287735" y="4648200"/>
            <a:ext cx="1295400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Heater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6738835" y="4648200"/>
            <a:ext cx="1295400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House</a:t>
            </a:r>
            <a:endParaRPr lang="en-US" dirty="0" smtClean="0">
              <a:solidFill>
                <a:schemeClr val="tx1"/>
              </a:solidFill>
            </a:endParaRPr>
          </a:p>
        </p:txBody>
      </p:sp>
      <p:cxnSp>
        <p:nvCxnSpPr>
          <p:cNvPr id="102" name="Straight Arrow Connector 101"/>
          <p:cNvCxnSpPr/>
          <p:nvPr/>
        </p:nvCxnSpPr>
        <p:spPr>
          <a:xfrm flipV="1">
            <a:off x="8034235" y="5101962"/>
            <a:ext cx="546099" cy="34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03" idx="3"/>
          </p:cNvCxnSpPr>
          <p:nvPr/>
        </p:nvCxnSpPr>
        <p:spPr>
          <a:xfrm>
            <a:off x="5583135" y="5105400"/>
            <a:ext cx="38735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/>
          <p:cNvGrpSpPr/>
          <p:nvPr/>
        </p:nvGrpSpPr>
        <p:grpSpPr>
          <a:xfrm>
            <a:off x="2150222" y="4801116"/>
            <a:ext cx="973978" cy="609084"/>
            <a:chOff x="2667000" y="1752600"/>
            <a:chExt cx="1295400" cy="914400"/>
          </a:xfrm>
        </p:grpSpPr>
        <p:sp>
          <p:nvSpPr>
            <p:cNvPr id="105" name="Rectangle 104"/>
            <p:cNvSpPr/>
            <p:nvPr/>
          </p:nvSpPr>
          <p:spPr>
            <a:xfrm>
              <a:off x="2667000" y="1752600"/>
              <a:ext cx="1295400" cy="9144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106" name="Straight Connector 105"/>
            <p:cNvCxnSpPr/>
            <p:nvPr/>
          </p:nvCxnSpPr>
          <p:spPr>
            <a:xfrm>
              <a:off x="3050280" y="2438400"/>
              <a:ext cx="304040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3354319" y="1981200"/>
              <a:ext cx="303281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3354319" y="1981200"/>
              <a:ext cx="0" cy="45720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Oval 110"/>
          <p:cNvSpPr/>
          <p:nvPr/>
        </p:nvSpPr>
        <p:spPr>
          <a:xfrm>
            <a:off x="807370" y="4914900"/>
            <a:ext cx="3810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>
                <a:solidFill>
                  <a:schemeClr val="tx1"/>
                </a:solidFill>
              </a:rPr>
              <a:t>+</a:t>
            </a:r>
            <a:endParaRPr lang="en-US" sz="2800">
              <a:solidFill>
                <a:schemeClr val="tx1"/>
              </a:solidFill>
            </a:endParaRPr>
          </a:p>
        </p:txBody>
      </p:sp>
      <p:cxnSp>
        <p:nvCxnSpPr>
          <p:cNvPr id="112" name="Elbow Connector 111"/>
          <p:cNvCxnSpPr/>
          <p:nvPr/>
        </p:nvCxnSpPr>
        <p:spPr>
          <a:xfrm flipH="1">
            <a:off x="997870" y="5105400"/>
            <a:ext cx="7036365" cy="190500"/>
          </a:xfrm>
          <a:prstGeom prst="bentConnector4">
            <a:avLst>
              <a:gd name="adj1" fmla="val -3249"/>
              <a:gd name="adj2" fmla="val 36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Oval 113"/>
          <p:cNvSpPr/>
          <p:nvPr/>
        </p:nvSpPr>
        <p:spPr>
          <a:xfrm>
            <a:off x="5970485" y="4914900"/>
            <a:ext cx="3810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>
                <a:solidFill>
                  <a:schemeClr val="tx1"/>
                </a:solidFill>
              </a:rPr>
              <a:t>+</a:t>
            </a:r>
            <a:endParaRPr lang="en-US" sz="2800">
              <a:solidFill>
                <a:schemeClr val="tx1"/>
              </a:solidFill>
            </a:endParaRPr>
          </a:p>
        </p:txBody>
      </p:sp>
      <p:cxnSp>
        <p:nvCxnSpPr>
          <p:cNvPr id="115" name="Straight Arrow Connector 114"/>
          <p:cNvCxnSpPr/>
          <p:nvPr/>
        </p:nvCxnSpPr>
        <p:spPr>
          <a:xfrm>
            <a:off x="6351485" y="5105400"/>
            <a:ext cx="38735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>
            <a:off x="6160985" y="4578856"/>
            <a:ext cx="0" cy="3360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5910880" y="4197867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Q</a:t>
            </a:r>
            <a:r>
              <a:rPr lang="en-US" i="1" baseline="-25000" dirty="0" smtClean="0"/>
              <a:t>D</a:t>
            </a:r>
            <a:endParaRPr lang="en-US" i="1" baseline="-250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015412" y="510093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–</a:t>
            </a:r>
            <a:endParaRPr lang="en-US" sz="2400" dirty="0"/>
          </a:p>
        </p:txBody>
      </p:sp>
      <p:cxnSp>
        <p:nvCxnSpPr>
          <p:cNvPr id="119" name="Straight Arrow Connector 118"/>
          <p:cNvCxnSpPr/>
          <p:nvPr/>
        </p:nvCxnSpPr>
        <p:spPr>
          <a:xfrm>
            <a:off x="421759" y="5099566"/>
            <a:ext cx="385611" cy="13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-6563" y="491490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</a:t>
            </a:r>
            <a:r>
              <a:rPr lang="en-US" i="1" baseline="-25000" dirty="0" smtClean="0"/>
              <a:t>S</a:t>
            </a:r>
            <a:endParaRPr lang="en-US" i="1" baseline="-25000" dirty="0"/>
          </a:p>
        </p:txBody>
      </p:sp>
      <p:sp>
        <p:nvSpPr>
          <p:cNvPr id="121" name="TextBox 120"/>
          <p:cNvSpPr txBox="1"/>
          <p:nvPr/>
        </p:nvSpPr>
        <p:spPr>
          <a:xfrm>
            <a:off x="8580334" y="4917296"/>
            <a:ext cx="411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</a:t>
            </a:r>
            <a:r>
              <a:rPr lang="en-US" i="1" baseline="-25000" dirty="0" smtClean="0"/>
              <a:t>A</a:t>
            </a:r>
            <a:endParaRPr lang="en-US" i="1" baseline="-25000" dirty="0"/>
          </a:p>
        </p:txBody>
      </p:sp>
      <p:sp>
        <p:nvSpPr>
          <p:cNvPr id="122" name="TextBox 121"/>
          <p:cNvSpPr txBox="1"/>
          <p:nvPr/>
        </p:nvSpPr>
        <p:spPr>
          <a:xfrm>
            <a:off x="1200975" y="47002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e</a:t>
            </a:r>
            <a:endParaRPr lang="en-US" i="1"/>
          </a:p>
        </p:txBody>
      </p:sp>
      <p:sp>
        <p:nvSpPr>
          <p:cNvPr id="123" name="TextBox 122"/>
          <p:cNvSpPr txBox="1"/>
          <p:nvPr/>
        </p:nvSpPr>
        <p:spPr>
          <a:xfrm>
            <a:off x="3909520" y="476807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m</a:t>
            </a:r>
            <a:endParaRPr lang="en-US" i="1"/>
          </a:p>
        </p:txBody>
      </p:sp>
      <p:sp>
        <p:nvSpPr>
          <p:cNvPr id="124" name="TextBox 123"/>
          <p:cNvSpPr txBox="1"/>
          <p:nvPr/>
        </p:nvSpPr>
        <p:spPr>
          <a:xfrm>
            <a:off x="5581946" y="4692134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Q</a:t>
            </a:r>
            <a:r>
              <a:rPr lang="en-US" i="1" baseline="-25000" dirty="0" err="1" smtClean="0"/>
              <a:t>h</a:t>
            </a:r>
            <a:endParaRPr lang="en-US" i="1" baseline="-25000" dirty="0"/>
          </a:p>
        </p:txBody>
      </p:sp>
      <p:sp>
        <p:nvSpPr>
          <p:cNvPr id="125" name="TextBox 124"/>
          <p:cNvSpPr txBox="1"/>
          <p:nvPr/>
        </p:nvSpPr>
        <p:spPr>
          <a:xfrm>
            <a:off x="6289673" y="4692134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Q</a:t>
            </a:r>
            <a:endParaRPr lang="en-US" i="1" baseline="-25000" dirty="0"/>
          </a:p>
        </p:txBody>
      </p:sp>
      <p:cxnSp>
        <p:nvCxnSpPr>
          <p:cNvPr id="550" name="Straight Arrow Connector 549"/>
          <p:cNvCxnSpPr>
            <a:stCxn id="572" idx="3"/>
            <a:endCxn id="100" idx="1"/>
          </p:cNvCxnSpPr>
          <p:nvPr/>
        </p:nvCxnSpPr>
        <p:spPr>
          <a:xfrm>
            <a:off x="3935802" y="5104885"/>
            <a:ext cx="351933" cy="5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Straight Arrow Connector 552"/>
          <p:cNvCxnSpPr>
            <a:endCxn id="105" idx="1"/>
          </p:cNvCxnSpPr>
          <p:nvPr/>
        </p:nvCxnSpPr>
        <p:spPr>
          <a:xfrm>
            <a:off x="1836636" y="5105658"/>
            <a:ext cx="313586" cy="0"/>
          </a:xfrm>
          <a:prstGeom prst="straightConnector1">
            <a:avLst/>
          </a:prstGeom>
          <a:ln w="28575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Straight Connector 559"/>
          <p:cNvCxnSpPr>
            <a:stCxn id="111" idx="6"/>
          </p:cNvCxnSpPr>
          <p:nvPr/>
        </p:nvCxnSpPr>
        <p:spPr>
          <a:xfrm flipV="1">
            <a:off x="1188370" y="5099566"/>
            <a:ext cx="409035" cy="58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6" name="Straight Connector 565"/>
          <p:cNvCxnSpPr/>
          <p:nvPr/>
        </p:nvCxnSpPr>
        <p:spPr>
          <a:xfrm flipV="1">
            <a:off x="1597405" y="4953387"/>
            <a:ext cx="239231" cy="146179"/>
          </a:xfrm>
          <a:prstGeom prst="line">
            <a:avLst/>
          </a:prstGeom>
          <a:ln w="28575">
            <a:solidFill>
              <a:srgbClr val="0070C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8" name="Straight Connector 567"/>
          <p:cNvCxnSpPr>
            <a:endCxn id="572" idx="1"/>
          </p:cNvCxnSpPr>
          <p:nvPr/>
        </p:nvCxnSpPr>
        <p:spPr>
          <a:xfrm flipV="1">
            <a:off x="3139417" y="5104885"/>
            <a:ext cx="246819" cy="516"/>
          </a:xfrm>
          <a:prstGeom prst="line">
            <a:avLst/>
          </a:prstGeom>
          <a:ln w="28575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9" name="TextBox 568"/>
          <p:cNvSpPr txBox="1"/>
          <p:nvPr/>
        </p:nvSpPr>
        <p:spPr>
          <a:xfrm>
            <a:off x="1547908" y="5129510"/>
            <a:ext cx="32573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rgbClr val="0070C0"/>
                </a:solidFill>
              </a:rPr>
              <a:t>t</a:t>
            </a:r>
            <a:r>
              <a:rPr lang="en-US" i="1" baseline="-25000" dirty="0" err="1" smtClean="0">
                <a:solidFill>
                  <a:srgbClr val="0070C0"/>
                </a:solidFill>
              </a:rPr>
              <a:t>s</a:t>
            </a:r>
            <a:endParaRPr lang="en-US" i="1" baseline="-25000" dirty="0">
              <a:solidFill>
                <a:srgbClr val="0070C0"/>
              </a:solidFill>
            </a:endParaRPr>
          </a:p>
        </p:txBody>
      </p:sp>
      <p:sp>
        <p:nvSpPr>
          <p:cNvPr id="572" name="Rectangle 571"/>
          <p:cNvSpPr/>
          <p:nvPr/>
        </p:nvSpPr>
        <p:spPr>
          <a:xfrm>
            <a:off x="3386236" y="4914900"/>
            <a:ext cx="549566" cy="37996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ZOH</a:t>
            </a:r>
          </a:p>
        </p:txBody>
      </p:sp>
    </p:spTree>
    <p:extLst>
      <p:ext uri="{BB962C8B-B14F-4D97-AF65-F5344CB8AC3E}">
        <p14:creationId xmlns:p14="http://schemas.microsoft.com/office/powerpoint/2010/main" val="848338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</a:rPr>
              <a:t>What is a module?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</a:rPr>
              <a:t>Collects classes that are related</a:t>
            </a:r>
          </a:p>
          <a:p>
            <a:pPr lvl="1" eaLnBrk="1" hangingPunct="1"/>
            <a:r>
              <a:rPr lang="en-US" dirty="0">
                <a:latin typeface="Arial" charset="0"/>
                <a:ea typeface="ＭＳ Ｐゴシック" charset="0"/>
              </a:rPr>
              <a:t>Delivers all model </a:t>
            </a:r>
            <a:r>
              <a:rPr lang="en-US" dirty="0" smtClean="0">
                <a:latin typeface="Arial" charset="0"/>
                <a:ea typeface="ＭＳ Ｐゴシック" charset="0"/>
              </a:rPr>
              <a:t>functionality related to a particular domain</a:t>
            </a:r>
            <a:endParaRPr lang="en-US" dirty="0">
              <a:latin typeface="Arial" charset="0"/>
              <a:ea typeface="ＭＳ Ｐゴシック" charset="0"/>
            </a:endParaRPr>
          </a:p>
          <a:p>
            <a:pPr lvl="1" eaLnBrk="1" hangingPunct="1"/>
            <a:r>
              <a:rPr lang="en-US" dirty="0">
                <a:latin typeface="Arial" charset="0"/>
                <a:ea typeface="ＭＳ Ｐゴシック" charset="0"/>
              </a:rPr>
              <a:t>Loaded on demand</a:t>
            </a:r>
          </a:p>
          <a:p>
            <a:pPr lvl="1" eaLnBrk="1" hangingPunct="1"/>
            <a:r>
              <a:rPr lang="en-US" dirty="0">
                <a:latin typeface="Arial" charset="0"/>
                <a:ea typeface="ＭＳ Ｐゴシック" charset="0"/>
              </a:rPr>
              <a:t>Groups common parameters and </a:t>
            </a:r>
            <a:r>
              <a:rPr lang="en-US" dirty="0" smtClean="0">
                <a:latin typeface="Arial" charset="0"/>
                <a:ea typeface="ＭＳ Ｐゴシック" charset="0"/>
              </a:rPr>
              <a:t>domain solvers</a:t>
            </a:r>
          </a:p>
          <a:p>
            <a:pPr lvl="1" eaLnBrk="1" hangingPunct="1"/>
            <a:r>
              <a:rPr lang="en-US" dirty="0" smtClean="0">
                <a:latin typeface="Arial" charset="0"/>
                <a:ea typeface="ＭＳ Ｐゴシック" charset="0"/>
              </a:rPr>
              <a:t>Often include module </a:t>
            </a:r>
            <a:r>
              <a:rPr lang="en-US" dirty="0" err="1" smtClean="0">
                <a:latin typeface="Arial" charset="0"/>
                <a:ea typeface="ＭＳ Ｐゴシック" charset="0"/>
              </a:rPr>
              <a:t>globals</a:t>
            </a:r>
            <a:r>
              <a:rPr lang="en-US" dirty="0" smtClean="0">
                <a:latin typeface="Arial" charset="0"/>
                <a:ea typeface="ＭＳ Ｐゴシック" charset="0"/>
              </a:rPr>
              <a:t> to control features</a:t>
            </a:r>
            <a:endParaRPr lang="en-US" dirty="0">
              <a:latin typeface="Arial" charset="0"/>
              <a:ea typeface="ＭＳ Ｐゴシック" charset="0"/>
            </a:endParaRP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</a:rPr>
              <a:t>May be proprietary or open-source</a:t>
            </a:r>
          </a:p>
          <a:p>
            <a:pPr lvl="1" eaLnBrk="1" hangingPunct="1"/>
            <a:r>
              <a:rPr lang="en-US" dirty="0">
                <a:latin typeface="Arial" charset="0"/>
                <a:ea typeface="ＭＳ Ｐゴシック" charset="0"/>
              </a:rPr>
              <a:t>Most </a:t>
            </a:r>
            <a:r>
              <a:rPr lang="en-US" dirty="0" smtClean="0">
                <a:latin typeface="Arial" charset="0"/>
                <a:ea typeface="ＭＳ Ｐゴシック" charset="0"/>
              </a:rPr>
              <a:t>modules are downloads </a:t>
            </a:r>
            <a:r>
              <a:rPr lang="en-US" dirty="0">
                <a:latin typeface="Arial" charset="0"/>
                <a:ea typeface="ＭＳ Ｐゴシック" charset="0"/>
              </a:rPr>
              <a:t>from </a:t>
            </a:r>
            <a:r>
              <a:rPr lang="en-US" dirty="0" err="1">
                <a:latin typeface="Arial" charset="0"/>
                <a:ea typeface="ＭＳ Ｐゴシック" charset="0"/>
              </a:rPr>
              <a:t>SourceForge</a:t>
            </a:r>
            <a:endParaRPr lang="en-US" dirty="0">
              <a:latin typeface="Arial" charset="0"/>
              <a:ea typeface="ＭＳ Ｐゴシック" charset="0"/>
            </a:endParaRPr>
          </a:p>
          <a:p>
            <a:pPr lvl="1" eaLnBrk="1" hangingPunct="1"/>
            <a:r>
              <a:rPr lang="en-US" dirty="0">
                <a:latin typeface="Arial" charset="0"/>
                <a:ea typeface="ＭＳ Ｐゴシック" charset="0"/>
              </a:rPr>
              <a:t>Vendor-based distributions possible</a:t>
            </a:r>
          </a:p>
        </p:txBody>
      </p:sp>
    </p:spTree>
    <p:extLst>
      <p:ext uri="{BB962C8B-B14F-4D97-AF65-F5344CB8AC3E}">
        <p14:creationId xmlns:p14="http://schemas.microsoft.com/office/powerpoint/2010/main" val="266435933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150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Discrete-time control thermostat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Simple zero-</a:t>
            </a:r>
            <a:r>
              <a:rPr lang="en-US" dirty="0" err="1"/>
              <a:t>deadband</a:t>
            </a:r>
            <a:r>
              <a:rPr lang="en-US" dirty="0"/>
              <a:t> </a:t>
            </a:r>
            <a:r>
              <a:rPr lang="en-US" dirty="0" smtClean="0"/>
              <a:t>digital heating </a:t>
            </a:r>
            <a:r>
              <a:rPr lang="en-US" dirty="0" smtClean="0"/>
              <a:t>thermostat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deadband</a:t>
            </a:r>
            <a:endParaRPr lang="en-US" dirty="0" smtClean="0"/>
          </a:p>
          <a:p>
            <a:pPr lvl="1"/>
            <a:r>
              <a:rPr lang="en-US" dirty="0" smtClean="0"/>
              <a:t>Discrete-time thermostat (</a:t>
            </a:r>
            <a:r>
              <a:rPr lang="en-US" dirty="0" err="1" smtClean="0"/>
              <a:t>ts</a:t>
            </a:r>
            <a:r>
              <a:rPr lang="en-US" dirty="0"/>
              <a:t> </a:t>
            </a:r>
            <a:r>
              <a:rPr lang="en-US" dirty="0" smtClean="0"/>
              <a:t>= 5 minutes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Basis for "</a:t>
            </a:r>
            <a:r>
              <a:rPr lang="en-US" dirty="0" err="1" smtClean="0"/>
              <a:t>transactive</a:t>
            </a:r>
            <a:r>
              <a:rPr lang="en-US" dirty="0" smtClean="0"/>
              <a:t>" thermostats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Class declaration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class 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new_thermostat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{</a:t>
            </a:r>
          </a:p>
          <a:p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     double 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Tair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     double 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Theat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ro-RO" sz="1600" dirty="0" smtClean="0">
                <a:latin typeface="Courier New" charset="0"/>
                <a:ea typeface="Courier New" charset="0"/>
                <a:cs typeface="Courier New" charset="0"/>
              </a:rPr>
              <a:t>      int64 mode;</a:t>
            </a:r>
          </a:p>
          <a:p>
            <a:r>
              <a:rPr lang="ro-RO" sz="1600" dirty="0" smtClean="0">
                <a:latin typeface="Courier New" charset="0"/>
                <a:ea typeface="Courier New" charset="0"/>
                <a:cs typeface="Courier New" charset="0"/>
              </a:rPr>
              <a:t>     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intrinsic 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presync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(TIMESTAMP t0, TIMESTAMP t1) { ... };</a:t>
            </a:r>
          </a:p>
          <a:p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ro-RO" sz="1600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32376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151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heating thermostat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intrinsic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presync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(TIMESTAMP t0, TIMESTAMP t1)</a:t>
            </a:r>
          </a:p>
          <a:p>
            <a:pPr>
              <a:lnSpc>
                <a:spcPct val="100000"/>
              </a:lnSpc>
            </a:pP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{ </a:t>
            </a:r>
          </a:p>
          <a:p>
            <a:pPr>
              <a:lnSpc>
                <a:spcPct val="100000"/>
              </a:lnSpc>
            </a:pPr>
            <a:r>
              <a:rPr lang="en-US" sz="1200" b="0" dirty="0" smtClean="0">
                <a:latin typeface="Courier New" charset="0"/>
                <a:ea typeface="Courier New" charset="0"/>
                <a:cs typeface="Courier New" charset="0"/>
              </a:rPr>
              <a:t>  // get the </a:t>
            </a:r>
            <a:r>
              <a:rPr lang="en-US" sz="1200" b="0" dirty="0" err="1" smtClean="0">
                <a:latin typeface="Courier New" charset="0"/>
                <a:ea typeface="Courier New" charset="0"/>
                <a:cs typeface="Courier New" charset="0"/>
              </a:rPr>
              <a:t>setpoint</a:t>
            </a:r>
            <a:r>
              <a:rPr lang="en-US" sz="1200" b="0" dirty="0" smtClean="0">
                <a:latin typeface="Courier New" charset="0"/>
                <a:ea typeface="Courier New" charset="0"/>
                <a:cs typeface="Courier New" charset="0"/>
              </a:rPr>
              <a:t> and air temperatures</a:t>
            </a:r>
            <a:endParaRPr lang="en-US" sz="1200" b="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00000"/>
              </a:lnSpc>
            </a:pP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200" dirty="0" err="1" smtClean="0">
                <a:latin typeface="Courier New" charset="0"/>
                <a:ea typeface="Courier New" charset="0"/>
                <a:cs typeface="Courier New" charset="0"/>
              </a:rPr>
              <a:t>gl_get_value</a:t>
            </a: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(my-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&gt;parent,"heating_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setpoint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",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Theat</a:t>
            </a: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200" dirty="0" err="1" smtClean="0">
                <a:latin typeface="Courier New" charset="0"/>
                <a:ea typeface="Courier New" charset="0"/>
                <a:cs typeface="Courier New" charset="0"/>
              </a:rPr>
              <a:t>gl_get_value</a:t>
            </a: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(my-&gt;parent,"air_temperature",</a:t>
            </a:r>
            <a:r>
              <a:rPr lang="en-US" sz="1200" dirty="0" err="1" smtClean="0">
                <a:latin typeface="Courier New" charset="0"/>
                <a:ea typeface="Courier New" charset="0"/>
                <a:cs typeface="Courier New" charset="0"/>
              </a:rPr>
              <a:t>Tair</a:t>
            </a: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pPr>
              <a:lnSpc>
                <a:spcPct val="100000"/>
              </a:lnSpc>
            </a:pPr>
            <a:endParaRPr lang="en-US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00000"/>
              </a:lnSpc>
            </a:pP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200" b="0" dirty="0" smtClean="0">
                <a:latin typeface="Courier New" charset="0"/>
                <a:ea typeface="Courier New" charset="0"/>
                <a:cs typeface="Courier New" charset="0"/>
              </a:rPr>
              <a:t>// </a:t>
            </a:r>
            <a:r>
              <a:rPr lang="en-US" sz="1200" b="0" dirty="0" err="1" smtClean="0">
                <a:latin typeface="Courier New" charset="0"/>
                <a:ea typeface="Courier New" charset="0"/>
                <a:cs typeface="Courier New" charset="0"/>
              </a:rPr>
              <a:t>typedefs</a:t>
            </a:r>
            <a:r>
              <a:rPr lang="en-US" sz="1200" b="0" dirty="0" smtClean="0">
                <a:latin typeface="Courier New" charset="0"/>
                <a:ea typeface="Courier New" charset="0"/>
                <a:cs typeface="Courier New" charset="0"/>
              </a:rPr>
              <a:t> for mode and control status</a:t>
            </a:r>
            <a:endParaRPr lang="en-US" sz="1200" b="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00000"/>
              </a:lnSpc>
            </a:pP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typedef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enum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{SM_OFF=1, SM_HEAT=2} MODE</a:t>
            </a: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typedef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enum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{SM_NONE=2} TSTAT;  </a:t>
            </a:r>
            <a:endParaRPr lang="en-US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00000"/>
              </a:lnSpc>
            </a:pPr>
            <a:endParaRPr lang="en-US" sz="12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00000"/>
              </a:lnSpc>
            </a:pP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 if 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( t1%300 == 0 ) </a:t>
            </a:r>
            <a:r>
              <a:rPr lang="en-US" sz="1200" b="0" dirty="0" smtClean="0">
                <a:latin typeface="Courier New" charset="0"/>
                <a:ea typeface="Courier New" charset="0"/>
                <a:cs typeface="Courier New" charset="0"/>
              </a:rPr>
              <a:t>// time to update</a:t>
            </a:r>
          </a:p>
          <a:p>
            <a:pPr>
              <a:lnSpc>
                <a:spcPct val="100000"/>
              </a:lnSpc>
            </a:pP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  {</a:t>
            </a:r>
          </a:p>
          <a:p>
            <a:pPr>
              <a:lnSpc>
                <a:spcPct val="100000"/>
              </a:lnSpc>
            </a:pP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200" b="0" dirty="0" smtClean="0">
                <a:latin typeface="Courier New" charset="0"/>
                <a:ea typeface="Courier New" charset="0"/>
                <a:cs typeface="Courier New" charset="0"/>
              </a:rPr>
              <a:t>// disable house's internal thermostat</a:t>
            </a:r>
            <a:endParaRPr lang="en-US" sz="1200" b="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00000"/>
              </a:lnSpc>
            </a:pP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    *(</a:t>
            </a: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TSTAT*)</a:t>
            </a:r>
            <a:r>
              <a:rPr lang="en-US" sz="1200" dirty="0" err="1" smtClean="0">
                <a:latin typeface="Courier New" charset="0"/>
                <a:ea typeface="Courier New" charset="0"/>
                <a:cs typeface="Courier New" charset="0"/>
              </a:rPr>
              <a:t>gl_get_addr</a:t>
            </a: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(my-&gt;parent,"</a:t>
            </a:r>
            <a:r>
              <a:rPr lang="en-US" sz="1200" dirty="0" err="1" smtClean="0">
                <a:latin typeface="Courier New" charset="0"/>
                <a:ea typeface="Courier New" charset="0"/>
                <a:cs typeface="Courier New" charset="0"/>
              </a:rPr>
              <a:t>thermostat_control</a:t>
            </a: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") = SM_NONE;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</a:p>
          <a:p>
            <a:pPr>
              <a:lnSpc>
                <a:spcPct val="100000"/>
              </a:lnSpc>
            </a:pPr>
            <a:r>
              <a:rPr lang="en-US" sz="1200" b="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200" b="0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1200" b="0" dirty="0" smtClean="0">
                <a:latin typeface="Courier New" charset="0"/>
                <a:ea typeface="Courier New" charset="0"/>
                <a:cs typeface="Courier New" charset="0"/>
              </a:rPr>
              <a:t>// compute the new mode</a:t>
            </a:r>
          </a:p>
          <a:p>
            <a:pPr>
              <a:lnSpc>
                <a:spcPct val="100000"/>
              </a:lnSpc>
            </a:pP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de-DE" sz="1200" dirty="0" err="1" smtClean="0">
                <a:latin typeface="Courier New" charset="0"/>
                <a:ea typeface="Courier New" charset="0"/>
                <a:cs typeface="Courier New" charset="0"/>
              </a:rPr>
              <a:t>mode</a:t>
            </a:r>
            <a:r>
              <a:rPr lang="de-DE" sz="12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sz="1200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de-DE" sz="1200" dirty="0" smtClean="0">
                <a:latin typeface="Courier New" charset="0"/>
                <a:ea typeface="Courier New" charset="0"/>
                <a:cs typeface="Courier New" charset="0"/>
              </a:rPr>
              <a:t>( </a:t>
            </a:r>
            <a:r>
              <a:rPr lang="en-US" sz="1200" dirty="0" err="1" smtClean="0">
                <a:latin typeface="Courier New" charset="0"/>
                <a:ea typeface="Courier New" charset="0"/>
                <a:cs typeface="Courier New" charset="0"/>
              </a:rPr>
              <a:t>Tair</a:t>
            </a: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&lt;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Theat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) ? </a:t>
            </a:r>
            <a:r>
              <a:rPr lang="de-DE" sz="1200" dirty="0" smtClean="0">
                <a:latin typeface="Courier New" charset="0"/>
                <a:ea typeface="Courier New" charset="0"/>
                <a:cs typeface="Courier New" charset="0"/>
              </a:rPr>
              <a:t>SM_HEAT : SM_OFF;</a:t>
            </a:r>
          </a:p>
          <a:p>
            <a:pPr>
              <a:lnSpc>
                <a:spcPct val="100000"/>
              </a:lnSpc>
            </a:pPr>
            <a:r>
              <a:rPr lang="de-DE" sz="120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</a:p>
          <a:p>
            <a:pPr>
              <a:lnSpc>
                <a:spcPct val="100000"/>
              </a:lnSpc>
            </a:pPr>
            <a:r>
              <a:rPr lang="de-DE" sz="1200" b="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sz="1200" b="0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de-DE" sz="1200" b="0" dirty="0" smtClean="0">
                <a:latin typeface="Courier New" charset="0"/>
                <a:ea typeface="Courier New" charset="0"/>
                <a:cs typeface="Courier New" charset="0"/>
              </a:rPr>
              <a:t>// send </a:t>
            </a:r>
            <a:r>
              <a:rPr lang="de-DE" sz="1200" b="0" dirty="0" err="1" smtClean="0">
                <a:latin typeface="Courier New" charset="0"/>
                <a:ea typeface="Courier New" charset="0"/>
                <a:cs typeface="Courier New" charset="0"/>
              </a:rPr>
              <a:t>new</a:t>
            </a:r>
            <a:r>
              <a:rPr lang="de-DE" sz="1200" b="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sz="1200" b="0" dirty="0" err="1" smtClean="0">
                <a:latin typeface="Courier New" charset="0"/>
                <a:ea typeface="Courier New" charset="0"/>
                <a:cs typeface="Courier New" charset="0"/>
              </a:rPr>
              <a:t>mode</a:t>
            </a:r>
            <a:r>
              <a:rPr lang="de-DE" sz="1200" b="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sz="1200" b="0" dirty="0" err="1" smtClean="0">
                <a:latin typeface="Courier New" charset="0"/>
                <a:ea typeface="Courier New" charset="0"/>
                <a:cs typeface="Courier New" charset="0"/>
              </a:rPr>
              <a:t>to</a:t>
            </a:r>
            <a:r>
              <a:rPr lang="de-DE" sz="1200" b="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sz="1200" b="0" dirty="0" err="1" smtClean="0">
                <a:latin typeface="Courier New" charset="0"/>
                <a:ea typeface="Courier New" charset="0"/>
                <a:cs typeface="Courier New" charset="0"/>
              </a:rPr>
              <a:t>the</a:t>
            </a:r>
            <a:r>
              <a:rPr lang="de-DE" sz="1200" b="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sz="1200" b="0" dirty="0" err="1" smtClean="0">
                <a:latin typeface="Courier New" charset="0"/>
                <a:ea typeface="Courier New" charset="0"/>
                <a:cs typeface="Courier New" charset="0"/>
              </a:rPr>
              <a:t>house</a:t>
            </a:r>
            <a:endParaRPr lang="de-DE" sz="1200" b="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00000"/>
              </a:lnSpc>
            </a:pP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*(MODE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*)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gl_get_addr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(my-&gt;parent,"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system_mode</a:t>
            </a: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") = mode;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 }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return ((t1/300)+1)*300; </a:t>
            </a:r>
            <a:r>
              <a:rPr lang="en-US" sz="1200" b="0" dirty="0">
                <a:latin typeface="Courier New" charset="0"/>
                <a:ea typeface="Courier New" charset="0"/>
                <a:cs typeface="Courier New" charset="0"/>
              </a:rPr>
              <a:t>// </a:t>
            </a:r>
            <a:r>
              <a:rPr lang="en-US" sz="1200" b="0" dirty="0" smtClean="0">
                <a:latin typeface="Courier New" charset="0"/>
                <a:ea typeface="Courier New" charset="0"/>
                <a:cs typeface="Courier New" charset="0"/>
              </a:rPr>
              <a:t>next </a:t>
            </a:r>
            <a:r>
              <a:rPr lang="en-US" sz="1200" b="0" dirty="0">
                <a:latin typeface="Courier New" charset="0"/>
                <a:ea typeface="Courier New" charset="0"/>
                <a:cs typeface="Courier New" charset="0"/>
              </a:rPr>
              <a:t>update </a:t>
            </a:r>
            <a:r>
              <a:rPr lang="en-US" sz="1200" b="0" dirty="0" smtClean="0">
                <a:latin typeface="Courier New" charset="0"/>
                <a:ea typeface="Courier New" charset="0"/>
                <a:cs typeface="Courier New" charset="0"/>
              </a:rPr>
              <a:t>time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12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001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Contact information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This document is available at</a:t>
            </a:r>
          </a:p>
          <a:p>
            <a:r>
              <a:rPr lang="en-US" dirty="0" smtClean="0">
                <a:hlinkClick r:id="rId2"/>
              </a:rPr>
              <a:t>http://github.com/dchassin/tutorial/Short-courses/UCB 2016-10-21.pptx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dchassin@slac.stanford.edu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824913" y="6318250"/>
            <a:ext cx="319087" cy="539750"/>
          </a:xfrm>
        </p:spPr>
        <p:txBody>
          <a:bodyPr/>
          <a:lstStyle/>
          <a:p>
            <a:fld id="{5BD36294-2849-48A8-8531-5354CF3095D2}" type="slidenum">
              <a:rPr lang="en-US" smtClean="0"/>
              <a:pPr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278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</a:rPr>
              <a:t>Modules Available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382000" cy="4876800"/>
          </a:xfrm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sz="2400" dirty="0">
                <a:latin typeface="Arial" charset="0"/>
                <a:ea typeface="ＭＳ Ｐゴシック" charset="0"/>
              </a:rPr>
              <a:t>Climate (incorporates weather data)</a:t>
            </a:r>
          </a:p>
          <a:p>
            <a:pPr eaLnBrk="1" hangingPunct="1">
              <a:lnSpc>
                <a:spcPct val="100000"/>
              </a:lnSpc>
            </a:pPr>
            <a:r>
              <a:rPr lang="en-US" sz="2400" dirty="0">
                <a:latin typeface="Arial" charset="0"/>
                <a:ea typeface="ＭＳ Ｐゴシック" charset="0"/>
              </a:rPr>
              <a:t>Buildings</a:t>
            </a:r>
          </a:p>
          <a:p>
            <a:pPr lvl="1" eaLnBrk="1" hangingPunct="1">
              <a:lnSpc>
                <a:spcPct val="100000"/>
              </a:lnSpc>
            </a:pPr>
            <a:r>
              <a:rPr lang="en-US" sz="2000" dirty="0">
                <a:latin typeface="Arial" charset="0"/>
                <a:ea typeface="ＭＳ Ｐゴシック" charset="0"/>
              </a:rPr>
              <a:t>Commercial (single-zone office buildings) – </a:t>
            </a:r>
            <a:r>
              <a:rPr lang="en-US" sz="2000" i="1" dirty="0">
                <a:latin typeface="Arial" charset="0"/>
                <a:ea typeface="ＭＳ Ｐゴシック" charset="0"/>
              </a:rPr>
              <a:t>in progress</a:t>
            </a:r>
          </a:p>
          <a:p>
            <a:pPr lvl="1" eaLnBrk="1" hangingPunct="1">
              <a:lnSpc>
                <a:spcPct val="100000"/>
              </a:lnSpc>
            </a:pPr>
            <a:r>
              <a:rPr lang="en-US" sz="2000" dirty="0">
                <a:latin typeface="Arial" charset="0"/>
                <a:ea typeface="ＭＳ Ｐゴシック" charset="0"/>
              </a:rPr>
              <a:t>Residential (HVAC and appliance models)</a:t>
            </a:r>
          </a:p>
          <a:p>
            <a:pPr eaLnBrk="1" hangingPunct="1">
              <a:lnSpc>
                <a:spcPct val="100000"/>
              </a:lnSpc>
            </a:pPr>
            <a:r>
              <a:rPr lang="en-US" sz="2400" dirty="0">
                <a:latin typeface="Arial" charset="0"/>
                <a:ea typeface="ＭＳ Ｐゴシック" charset="0"/>
              </a:rPr>
              <a:t>Electrical network</a:t>
            </a:r>
          </a:p>
          <a:p>
            <a:pPr lvl="1" eaLnBrk="1" hangingPunct="1">
              <a:lnSpc>
                <a:spcPct val="100000"/>
              </a:lnSpc>
            </a:pPr>
            <a:r>
              <a:rPr lang="en-US" sz="2000" dirty="0" err="1">
                <a:latin typeface="Arial" charset="0"/>
                <a:ea typeface="ＭＳ Ｐゴシック" charset="0"/>
              </a:rPr>
              <a:t>Powerflow</a:t>
            </a:r>
            <a:r>
              <a:rPr lang="en-US" sz="2000" dirty="0">
                <a:latin typeface="Arial" charset="0"/>
                <a:ea typeface="ＭＳ Ｐゴシック" charset="0"/>
              </a:rPr>
              <a:t> (3 phase unbalanced distribution solver – FBS/NR)</a:t>
            </a:r>
          </a:p>
          <a:p>
            <a:pPr lvl="1" eaLnBrk="1" hangingPunct="1">
              <a:lnSpc>
                <a:spcPct val="100000"/>
              </a:lnSpc>
            </a:pPr>
            <a:r>
              <a:rPr lang="en-US" sz="2000" dirty="0">
                <a:latin typeface="Arial" charset="0"/>
                <a:ea typeface="ＭＳ Ｐゴシック" charset="0"/>
              </a:rPr>
              <a:t>Reliability (events, metrics)</a:t>
            </a:r>
          </a:p>
          <a:p>
            <a:pPr lvl="1" eaLnBrk="1" hangingPunct="1">
              <a:lnSpc>
                <a:spcPct val="100000"/>
              </a:lnSpc>
            </a:pPr>
            <a:r>
              <a:rPr lang="en-US" sz="2000" dirty="0">
                <a:latin typeface="Arial" charset="0"/>
                <a:ea typeface="ＭＳ Ｐゴシック" charset="0"/>
              </a:rPr>
              <a:t>Distributed Generators (battery, diesel, PV, wind, inverters) – </a:t>
            </a:r>
            <a:r>
              <a:rPr lang="en-US" sz="2000" i="1" dirty="0">
                <a:latin typeface="Arial" charset="0"/>
                <a:ea typeface="ＭＳ Ｐゴシック" charset="0"/>
              </a:rPr>
              <a:t>generalized models – further development this year</a:t>
            </a:r>
            <a:endParaRPr lang="en-US" sz="2000" dirty="0">
              <a:latin typeface="Arial" charset="0"/>
              <a:ea typeface="ＭＳ Ｐゴシック" charset="0"/>
            </a:endParaRPr>
          </a:p>
          <a:p>
            <a:pPr eaLnBrk="1" hangingPunct="1">
              <a:lnSpc>
                <a:spcPct val="100000"/>
              </a:lnSpc>
            </a:pPr>
            <a:r>
              <a:rPr lang="en-US" sz="2400" dirty="0">
                <a:latin typeface="Arial" charset="0"/>
                <a:ea typeface="ＭＳ Ｐゴシック" charset="0"/>
              </a:rPr>
              <a:t>Markets </a:t>
            </a:r>
          </a:p>
          <a:p>
            <a:pPr lvl="1" eaLnBrk="1" hangingPunct="1">
              <a:lnSpc>
                <a:spcPct val="100000"/>
              </a:lnSpc>
            </a:pPr>
            <a:r>
              <a:rPr lang="en-US" sz="2000" dirty="0">
                <a:latin typeface="Arial" charset="0"/>
                <a:ea typeface="ＭＳ Ｐゴシック" charset="0"/>
              </a:rPr>
              <a:t>Double and single sided auctions</a:t>
            </a:r>
          </a:p>
          <a:p>
            <a:pPr lvl="1" eaLnBrk="1" hangingPunct="1">
              <a:lnSpc>
                <a:spcPct val="100000"/>
              </a:lnSpc>
            </a:pPr>
            <a:r>
              <a:rPr lang="en-US" sz="2000" dirty="0">
                <a:latin typeface="Arial" charset="0"/>
                <a:ea typeface="ＭＳ Ｐゴシック" charset="0"/>
              </a:rPr>
              <a:t>Appliance controllers</a:t>
            </a:r>
          </a:p>
          <a:p>
            <a:pPr eaLnBrk="1" hangingPunct="1">
              <a:lnSpc>
                <a:spcPct val="100000"/>
              </a:lnSpc>
            </a:pPr>
            <a:r>
              <a:rPr lang="en-US" sz="2400" dirty="0" err="1">
                <a:latin typeface="Arial" charset="0"/>
                <a:ea typeface="ＭＳ Ｐゴシック" charset="0"/>
              </a:rPr>
              <a:t>Input/</a:t>
            </a:r>
            <a:r>
              <a:rPr lang="en-US" sz="2400" dirty="0" err="1" smtClean="0">
                <a:latin typeface="Arial" charset="0"/>
                <a:ea typeface="ＭＳ Ｐゴシック" charset="0"/>
              </a:rPr>
              <a:t>Output</a:t>
            </a:r>
            <a:endParaRPr lang="en-US" dirty="0" smtClean="0">
              <a:latin typeface="Arial" charset="0"/>
              <a:ea typeface="ＭＳ Ｐゴシック" charset="0"/>
            </a:endParaRPr>
          </a:p>
          <a:p>
            <a:pPr lvl="1">
              <a:lnSpc>
                <a:spcPct val="100000"/>
              </a:lnSpc>
            </a:pPr>
            <a:r>
              <a:rPr lang="en-US" sz="2200" dirty="0" smtClean="0">
                <a:latin typeface="Arial" charset="0"/>
                <a:ea typeface="ＭＳ Ｐゴシック" charset="0"/>
              </a:rPr>
              <a:t>Players</a:t>
            </a:r>
            <a:r>
              <a:rPr lang="en-US" sz="2200" dirty="0">
                <a:latin typeface="Arial" charset="0"/>
                <a:ea typeface="ＭＳ Ｐゴシック" charset="0"/>
              </a:rPr>
              <a:t>, </a:t>
            </a:r>
            <a:r>
              <a:rPr lang="en-US" sz="2200" dirty="0" smtClean="0">
                <a:latin typeface="Arial" charset="0"/>
                <a:ea typeface="ＭＳ Ｐゴシック" charset="0"/>
              </a:rPr>
              <a:t>recorders, </a:t>
            </a:r>
            <a:r>
              <a:rPr lang="en-US" sz="2200" dirty="0">
                <a:latin typeface="Arial" charset="0"/>
                <a:ea typeface="ＭＳ Ｐゴシック" charset="0"/>
              </a:rPr>
              <a:t>collectors, </a:t>
            </a:r>
            <a:r>
              <a:rPr lang="en-US" sz="2200" dirty="0" smtClean="0">
                <a:latin typeface="Arial" charset="0"/>
                <a:ea typeface="ＭＳ Ｐゴシック" charset="0"/>
              </a:rPr>
              <a:t>MySQL, </a:t>
            </a:r>
            <a:r>
              <a:rPr lang="en-US" sz="2200" dirty="0" err="1" smtClean="0">
                <a:latin typeface="Arial" charset="0"/>
                <a:ea typeface="ＭＳ Ｐゴシック" charset="0"/>
              </a:rPr>
              <a:t>Matlab</a:t>
            </a:r>
            <a:endParaRPr lang="en-US" sz="2200" dirty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06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</a:rPr>
              <a:t>Describing models: classes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eaLnBrk="1" hangingPunct="1"/>
            <a:r>
              <a:rPr lang="en-US" sz="2800" dirty="0">
                <a:latin typeface="Arial" charset="0"/>
                <a:ea typeface="ＭＳ Ｐゴシック" charset="0"/>
              </a:rPr>
              <a:t>Classes define similar objects</a:t>
            </a:r>
          </a:p>
          <a:p>
            <a:pPr lvl="1" eaLnBrk="1" hangingPunct="1"/>
            <a:r>
              <a:rPr lang="en-US" sz="2400" dirty="0">
                <a:latin typeface="Arial" charset="0"/>
                <a:ea typeface="ＭＳ Ｐゴシック" charset="0"/>
              </a:rPr>
              <a:t>Properties are the same for all objects</a:t>
            </a:r>
          </a:p>
          <a:p>
            <a:pPr lvl="1" eaLnBrk="1" hangingPunct="1"/>
            <a:r>
              <a:rPr lang="en-US" sz="2400" dirty="0">
                <a:latin typeface="Arial" charset="0"/>
                <a:ea typeface="ＭＳ Ｐゴシック" charset="0"/>
              </a:rPr>
              <a:t>Behavior are can be set parametrically</a:t>
            </a:r>
          </a:p>
          <a:p>
            <a:pPr lvl="1" eaLnBrk="1" hangingPunct="1"/>
            <a:r>
              <a:rPr lang="en-US" sz="2400" dirty="0">
                <a:latin typeface="Arial" charset="0"/>
                <a:ea typeface="ＭＳ Ｐゴシック" charset="0"/>
              </a:rPr>
              <a:t>Exposed methods (if any) are shared</a:t>
            </a:r>
          </a:p>
          <a:p>
            <a:pPr eaLnBrk="1" hangingPunct="1"/>
            <a:r>
              <a:rPr lang="en-US" sz="2800" dirty="0">
                <a:latin typeface="Arial" charset="0"/>
                <a:ea typeface="ＭＳ Ｐゴシック" charset="0"/>
              </a:rPr>
              <a:t>Static classes are precompiled in modules</a:t>
            </a:r>
          </a:p>
          <a:p>
            <a:pPr lvl="1" eaLnBrk="1" hangingPunct="1"/>
            <a:r>
              <a:rPr lang="en-US" sz="2400" dirty="0">
                <a:latin typeface="Arial" charset="0"/>
                <a:ea typeface="ＭＳ Ｐゴシック" charset="0"/>
              </a:rPr>
              <a:t>Hard to build but very rich and detailed</a:t>
            </a:r>
          </a:p>
          <a:p>
            <a:pPr eaLnBrk="1" hangingPunct="1"/>
            <a:r>
              <a:rPr lang="en-US" sz="2800" dirty="0">
                <a:latin typeface="Arial" charset="0"/>
                <a:ea typeface="ＭＳ Ｐゴシック" charset="0"/>
              </a:rPr>
              <a:t>Runtime classes are user-defined</a:t>
            </a:r>
          </a:p>
          <a:p>
            <a:pPr lvl="1" eaLnBrk="1" hangingPunct="1"/>
            <a:r>
              <a:rPr lang="en-US" sz="2400" dirty="0">
                <a:latin typeface="Arial" charset="0"/>
                <a:ea typeface="ＭＳ Ｐゴシック" charset="0"/>
              </a:rPr>
              <a:t>Easier to build but harder to make detailed</a:t>
            </a:r>
          </a:p>
          <a:p>
            <a:pPr lvl="1" eaLnBrk="1" hangingPunct="1"/>
            <a:r>
              <a:rPr lang="en-US" sz="2400" dirty="0">
                <a:latin typeface="Arial" charset="0"/>
                <a:ea typeface="ＭＳ Ｐゴシック" charset="0"/>
              </a:rPr>
              <a:t>Detail is limited by </a:t>
            </a:r>
            <a:r>
              <a:rPr lang="en-US" sz="2400" dirty="0" smtClean="0">
                <a:latin typeface="Arial" charset="0"/>
                <a:ea typeface="ＭＳ Ｐゴシック" charset="0"/>
              </a:rPr>
              <a:t>code size and data exchange library</a:t>
            </a:r>
            <a:endParaRPr lang="en-US" sz="2400" dirty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941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</a:rPr>
              <a:t>Describing systems: objects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</a:rPr>
              <a:t>Objects are instances of classes</a:t>
            </a:r>
          </a:p>
          <a:p>
            <a:pPr lvl="1" eaLnBrk="1" hangingPunct="1"/>
            <a:r>
              <a:rPr lang="en-US" dirty="0">
                <a:latin typeface="Arial" charset="0"/>
                <a:ea typeface="ＭＳ Ｐゴシック" charset="0"/>
              </a:rPr>
              <a:t>Single instance or population of instances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</a:rPr>
              <a:t>Object properties</a:t>
            </a:r>
          </a:p>
          <a:p>
            <a:pPr lvl="1" eaLnBrk="1" hangingPunct="1"/>
            <a:r>
              <a:rPr lang="en-US" dirty="0">
                <a:latin typeface="Arial" charset="0"/>
                <a:ea typeface="ＭＳ Ｐゴシック" charset="0"/>
              </a:rPr>
              <a:t>Simple value or distribution of values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</a:rPr>
              <a:t>Parent-child relation</a:t>
            </a:r>
          </a:p>
          <a:p>
            <a:pPr lvl="1" eaLnBrk="1" hangingPunct="1"/>
            <a:r>
              <a:rPr lang="en-US" dirty="0" smtClean="0">
                <a:latin typeface="Arial" charset="0"/>
                <a:ea typeface="ＭＳ Ｐゴシック" charset="0"/>
              </a:rPr>
              <a:t>Primary solver dependency relationship</a:t>
            </a:r>
            <a:endParaRPr lang="en-US" dirty="0">
              <a:latin typeface="Arial" charset="0"/>
              <a:ea typeface="ＭＳ Ｐゴシック" charset="0"/>
            </a:endParaRPr>
          </a:p>
          <a:p>
            <a:pPr lvl="1" eaLnBrk="1" hangingPunct="1"/>
            <a:r>
              <a:rPr lang="en-US" dirty="0">
                <a:latin typeface="Arial" charset="0"/>
                <a:ea typeface="ＭＳ Ｐゴシック" charset="0"/>
              </a:rPr>
              <a:t>Child </a:t>
            </a:r>
            <a:r>
              <a:rPr lang="en-US" dirty="0" smtClean="0">
                <a:latin typeface="Arial" charset="0"/>
                <a:ea typeface="ＭＳ Ｐゴシック" charset="0"/>
              </a:rPr>
              <a:t>dependent </a:t>
            </a:r>
            <a:r>
              <a:rPr lang="en-US" dirty="0">
                <a:latin typeface="Arial" charset="0"/>
                <a:ea typeface="ＭＳ Ｐゴシック" charset="0"/>
              </a:rPr>
              <a:t>on parent </a:t>
            </a:r>
            <a:r>
              <a:rPr lang="en-US" dirty="0" smtClean="0">
                <a:latin typeface="Arial" charset="0"/>
                <a:ea typeface="ＭＳ Ｐゴシック" charset="0"/>
              </a:rPr>
              <a:t>before </a:t>
            </a:r>
            <a:r>
              <a:rPr lang="en-US" dirty="0">
                <a:latin typeface="Arial" charset="0"/>
                <a:ea typeface="ＭＳ Ｐゴシック" charset="0"/>
              </a:rPr>
              <a:t>parent </a:t>
            </a:r>
            <a:r>
              <a:rPr lang="en-US" dirty="0" smtClean="0">
                <a:latin typeface="Arial" charset="0"/>
                <a:ea typeface="ＭＳ Ｐゴシック" charset="0"/>
              </a:rPr>
              <a:t>dependent </a:t>
            </a:r>
            <a:r>
              <a:rPr lang="en-US" dirty="0">
                <a:latin typeface="Arial" charset="0"/>
                <a:ea typeface="ＭＳ Ｐゴシック" charset="0"/>
              </a:rPr>
              <a:t>on child</a:t>
            </a:r>
          </a:p>
          <a:p>
            <a:pPr lvl="1" eaLnBrk="1" hangingPunct="1"/>
            <a:r>
              <a:rPr lang="en-US" dirty="0">
                <a:latin typeface="Arial" charset="0"/>
                <a:ea typeface="ＭＳ Ｐゴシック" charset="0"/>
              </a:rPr>
              <a:t>Parent </a:t>
            </a:r>
            <a:r>
              <a:rPr lang="en-US" dirty="0" smtClean="0">
                <a:latin typeface="Arial" charset="0"/>
                <a:ea typeface="ＭＳ Ｐゴシック" charset="0"/>
              </a:rPr>
              <a:t>expected to aggregate </a:t>
            </a:r>
            <a:r>
              <a:rPr lang="en-US" dirty="0">
                <a:latin typeface="Arial" charset="0"/>
                <a:ea typeface="ＭＳ Ｐゴシック" charset="0"/>
              </a:rPr>
              <a:t>information from children</a:t>
            </a:r>
          </a:p>
        </p:txBody>
      </p:sp>
    </p:spTree>
    <p:extLst>
      <p:ext uri="{BB962C8B-B14F-4D97-AF65-F5344CB8AC3E}">
        <p14:creationId xmlns:p14="http://schemas.microsoft.com/office/powerpoint/2010/main" val="1313091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</a:rPr>
              <a:t>Example Object Declaration 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 smtClean="0">
                <a:latin typeface="Arial" charset="0"/>
                <a:ea typeface="ＭＳ Ｐゴシック" charset="0"/>
              </a:rPr>
              <a:t>Define a </a:t>
            </a:r>
            <a:r>
              <a:rPr lang="en-US" sz="1800" dirty="0">
                <a:latin typeface="Arial" charset="0"/>
                <a:ea typeface="ＭＳ Ｐゴシック" charset="0"/>
              </a:rPr>
              <a:t>house with default values</a:t>
            </a:r>
          </a:p>
          <a:p>
            <a:pPr lvl="1">
              <a:lnSpc>
                <a:spcPct val="100000"/>
              </a:lnSpc>
              <a:buFontTx/>
              <a:buNone/>
            </a:pPr>
            <a:endParaRPr lang="en-US" sz="1600" b="1" dirty="0">
              <a:latin typeface="Courier New" charset="0"/>
              <a:ea typeface="ＭＳ Ｐゴシック" charset="0"/>
              <a:cs typeface="Courier New" charset="0"/>
            </a:endParaRPr>
          </a:p>
          <a:p>
            <a:pPr lvl="1">
              <a:lnSpc>
                <a:spcPct val="100000"/>
              </a:lnSpc>
              <a:buFontTx/>
              <a:buNone/>
            </a:pPr>
            <a:r>
              <a:rPr lang="en-US" sz="1600" b="1" dirty="0">
                <a:latin typeface="Courier New" charset="0"/>
                <a:ea typeface="ＭＳ Ｐゴシック" charset="0"/>
                <a:cs typeface="Courier New" charset="0"/>
              </a:rPr>
              <a:t>module residential; </a:t>
            </a:r>
            <a:r>
              <a:rPr lang="en-US" sz="1600" dirty="0">
                <a:latin typeface="Courier New" charset="0"/>
                <a:ea typeface="ＭＳ Ｐゴシック" charset="0"/>
                <a:cs typeface="Courier New" charset="0"/>
              </a:rPr>
              <a:t>// module declaration</a:t>
            </a:r>
          </a:p>
          <a:p>
            <a:pPr lvl="1">
              <a:lnSpc>
                <a:spcPct val="100000"/>
              </a:lnSpc>
              <a:buFontTx/>
              <a:buNone/>
            </a:pPr>
            <a:r>
              <a:rPr lang="en-US" sz="1600" b="1" dirty="0">
                <a:latin typeface="Courier New" charset="0"/>
                <a:ea typeface="ＭＳ Ｐゴシック" charset="0"/>
                <a:cs typeface="Courier New" charset="0"/>
              </a:rPr>
              <a:t>object house { </a:t>
            </a:r>
            <a:r>
              <a:rPr lang="en-US" sz="1600" dirty="0">
                <a:latin typeface="Courier New" charset="0"/>
                <a:ea typeface="ＭＳ Ｐゴシック" charset="0"/>
                <a:cs typeface="Courier New" charset="0"/>
              </a:rPr>
              <a:t>// instantiation of an object of class house</a:t>
            </a:r>
          </a:p>
          <a:p>
            <a:pPr lvl="1">
              <a:lnSpc>
                <a:spcPct val="100000"/>
              </a:lnSpc>
              <a:buFontTx/>
              <a:buNone/>
            </a:pPr>
            <a:r>
              <a:rPr lang="en-US" sz="1600" b="1" dirty="0">
                <a:latin typeface="Courier New" charset="0"/>
                <a:ea typeface="ＭＳ Ｐゴシック" charset="0"/>
                <a:cs typeface="Courier New" charset="0"/>
              </a:rPr>
              <a:t>	name </a:t>
            </a:r>
            <a:r>
              <a:rPr lang="en-US" sz="1600" b="1" dirty="0" err="1">
                <a:latin typeface="Courier New" charset="0"/>
                <a:ea typeface="ＭＳ Ｐゴシック" charset="0"/>
                <a:cs typeface="Courier New" charset="0"/>
              </a:rPr>
              <a:t>MyHouse</a:t>
            </a:r>
            <a:r>
              <a:rPr lang="en-US" sz="1600" b="1" dirty="0" smtClean="0">
                <a:latin typeface="Courier New" charset="0"/>
                <a:ea typeface="ＭＳ Ｐゴシック" charset="0"/>
                <a:cs typeface="Courier New" charset="0"/>
              </a:rPr>
              <a:t>; </a:t>
            </a:r>
            <a:r>
              <a:rPr lang="en-US" sz="1600" dirty="0" smtClean="0">
                <a:latin typeface="Courier New" charset="0"/>
                <a:ea typeface="ＭＳ Ｐゴシック" charset="0"/>
                <a:cs typeface="Courier New" charset="0"/>
              </a:rPr>
              <a:t>// name the new object</a:t>
            </a:r>
            <a:endParaRPr lang="en-US" sz="1600" dirty="0">
              <a:latin typeface="Courier New" charset="0"/>
              <a:ea typeface="ＭＳ Ｐゴシック" charset="0"/>
              <a:cs typeface="Courier New" charset="0"/>
            </a:endParaRPr>
          </a:p>
          <a:p>
            <a:pPr lvl="1">
              <a:lnSpc>
                <a:spcPct val="100000"/>
              </a:lnSpc>
              <a:buFontTx/>
              <a:buNone/>
            </a:pPr>
            <a:r>
              <a:rPr lang="en-US" sz="1600" b="1" dirty="0">
                <a:latin typeface="Courier New" charset="0"/>
                <a:ea typeface="ＭＳ Ｐゴシック" charset="0"/>
                <a:cs typeface="Courier New" charset="0"/>
              </a:rPr>
              <a:t>}</a:t>
            </a:r>
          </a:p>
          <a:p>
            <a:pPr lvl="1">
              <a:lnSpc>
                <a:spcPct val="100000"/>
              </a:lnSpc>
              <a:buFontTx/>
              <a:buNone/>
            </a:pPr>
            <a:endParaRPr lang="en-US" sz="1600" b="1" dirty="0">
              <a:latin typeface="Courier New" charset="0"/>
              <a:ea typeface="ＭＳ Ｐゴシック" charset="0"/>
              <a:cs typeface="Courier New" charset="0"/>
            </a:endParaRPr>
          </a:p>
          <a:p>
            <a:pPr>
              <a:lnSpc>
                <a:spcPct val="100000"/>
              </a:lnSpc>
            </a:pPr>
            <a:r>
              <a:rPr lang="en-US" sz="1800" dirty="0" smtClean="0">
                <a:latin typeface="Arial" charset="0"/>
                <a:ea typeface="ＭＳ Ｐゴシック" charset="0"/>
              </a:rPr>
              <a:t>Define a </a:t>
            </a:r>
            <a:r>
              <a:rPr lang="en-US" sz="1800" dirty="0">
                <a:latin typeface="Arial" charset="0"/>
                <a:ea typeface="ＭＳ Ｐゴシック" charset="0"/>
              </a:rPr>
              <a:t>house with custom values</a:t>
            </a:r>
          </a:p>
          <a:p>
            <a:pPr lvl="1">
              <a:lnSpc>
                <a:spcPct val="100000"/>
              </a:lnSpc>
              <a:buFontTx/>
              <a:buNone/>
            </a:pPr>
            <a:endParaRPr lang="en-US" sz="1600" b="1" dirty="0">
              <a:latin typeface="Courier New" charset="0"/>
              <a:ea typeface="ＭＳ Ｐゴシック" charset="0"/>
              <a:cs typeface="Courier New" charset="0"/>
            </a:endParaRPr>
          </a:p>
          <a:p>
            <a:pPr lvl="1">
              <a:lnSpc>
                <a:spcPct val="100000"/>
              </a:lnSpc>
              <a:buFontTx/>
              <a:buNone/>
            </a:pPr>
            <a:r>
              <a:rPr lang="en-US" sz="1600" dirty="0">
                <a:latin typeface="Courier New" charset="0"/>
                <a:ea typeface="ＭＳ Ｐゴシック" charset="0"/>
                <a:cs typeface="Courier New" charset="0"/>
              </a:rPr>
              <a:t>module residential; </a:t>
            </a:r>
            <a:endParaRPr lang="en-US" sz="1600" dirty="0" smtClean="0">
              <a:latin typeface="Courier New" charset="0"/>
              <a:ea typeface="ＭＳ Ｐゴシック" charset="0"/>
              <a:cs typeface="Courier New" charset="0"/>
            </a:endParaRPr>
          </a:p>
          <a:p>
            <a:pPr lvl="1">
              <a:lnSpc>
                <a:spcPct val="100000"/>
              </a:lnSpc>
              <a:buFontTx/>
              <a:buNone/>
            </a:pPr>
            <a:r>
              <a:rPr lang="en-US" sz="1600" b="1" dirty="0" smtClean="0">
                <a:latin typeface="Courier New" charset="0"/>
                <a:ea typeface="ＭＳ Ｐゴシック" charset="0"/>
                <a:cs typeface="Courier New" charset="0"/>
              </a:rPr>
              <a:t>#</a:t>
            </a:r>
            <a:r>
              <a:rPr lang="en-US" sz="1600" b="1" dirty="0">
                <a:latin typeface="Courier New" charset="0"/>
                <a:ea typeface="ＭＳ Ｐゴシック" charset="0"/>
                <a:cs typeface="Courier New" charset="0"/>
              </a:rPr>
              <a:t>include "CA-</a:t>
            </a:r>
            <a:r>
              <a:rPr lang="en-US" sz="1600" b="1" dirty="0" err="1">
                <a:latin typeface="Courier New" charset="0"/>
                <a:ea typeface="ＭＳ Ｐゴシック" charset="0"/>
                <a:cs typeface="Courier New" charset="0"/>
              </a:rPr>
              <a:t>Los_angeles.glm</a:t>
            </a:r>
            <a:r>
              <a:rPr lang="ja-JP" altLang="en-US" sz="1600" b="1" dirty="0">
                <a:latin typeface="Courier New" charset="0"/>
                <a:ea typeface="ＭＳ Ｐゴシック" charset="0"/>
                <a:cs typeface="Courier New" charset="0"/>
              </a:rPr>
              <a:t>“</a:t>
            </a:r>
            <a:r>
              <a:rPr lang="en-US" sz="1600" b="1" dirty="0">
                <a:latin typeface="Courier New" charset="0"/>
                <a:ea typeface="ＭＳ Ｐゴシック" charset="0"/>
                <a:cs typeface="Courier New" charset="0"/>
              </a:rPr>
              <a:t> </a:t>
            </a:r>
            <a:r>
              <a:rPr lang="en-US" sz="1600" dirty="0">
                <a:latin typeface="Courier New" charset="0"/>
                <a:ea typeface="ＭＳ Ｐゴシック" charset="0"/>
                <a:cs typeface="Courier New" charset="0"/>
              </a:rPr>
              <a:t>// </a:t>
            </a:r>
            <a:r>
              <a:rPr lang="en-US" sz="1600" dirty="0" smtClean="0">
                <a:latin typeface="Courier New" charset="0"/>
                <a:ea typeface="ＭＳ Ｐゴシック" charset="0"/>
                <a:cs typeface="Courier New" charset="0"/>
              </a:rPr>
              <a:t>load weather</a:t>
            </a:r>
            <a:endParaRPr lang="en-US" sz="1600" dirty="0">
              <a:latin typeface="Courier New" charset="0"/>
              <a:ea typeface="ＭＳ Ｐゴシック" charset="0"/>
              <a:cs typeface="Courier New" charset="0"/>
            </a:endParaRPr>
          </a:p>
          <a:p>
            <a:pPr lvl="1">
              <a:lnSpc>
                <a:spcPct val="100000"/>
              </a:lnSpc>
              <a:buFontTx/>
              <a:buNone/>
            </a:pPr>
            <a:r>
              <a:rPr lang="en-US" sz="1600" dirty="0">
                <a:latin typeface="Courier New" charset="0"/>
                <a:ea typeface="ＭＳ Ｐゴシック" charset="0"/>
                <a:cs typeface="Courier New" charset="0"/>
              </a:rPr>
              <a:t>object house </a:t>
            </a:r>
            <a:r>
              <a:rPr lang="en-US" sz="1600" dirty="0" smtClean="0">
                <a:latin typeface="Courier New" charset="0"/>
                <a:ea typeface="ＭＳ Ｐゴシック" charset="0"/>
                <a:cs typeface="Courier New" charset="0"/>
              </a:rPr>
              <a:t>{</a:t>
            </a:r>
          </a:p>
          <a:p>
            <a:pPr lvl="1">
              <a:lnSpc>
                <a:spcPct val="100000"/>
              </a:lnSpc>
              <a:buFontTx/>
              <a:buNone/>
            </a:pPr>
            <a:r>
              <a:rPr lang="en-US" sz="1600" dirty="0">
                <a:latin typeface="Courier New" charset="0"/>
                <a:ea typeface="ＭＳ Ｐゴシック" charset="0"/>
                <a:cs typeface="Courier New" charset="0"/>
              </a:rPr>
              <a:t>	</a:t>
            </a:r>
            <a:r>
              <a:rPr lang="en-US" sz="1600" dirty="0" smtClean="0">
                <a:latin typeface="Courier New" charset="0"/>
                <a:ea typeface="ＭＳ Ｐゴシック" charset="0"/>
                <a:cs typeface="Courier New" charset="0"/>
              </a:rPr>
              <a:t>name </a:t>
            </a:r>
            <a:r>
              <a:rPr lang="en-US" sz="1600" dirty="0" err="1" smtClean="0">
                <a:latin typeface="Courier New" charset="0"/>
                <a:ea typeface="ＭＳ Ｐゴシック" charset="0"/>
                <a:cs typeface="Courier New" charset="0"/>
              </a:rPr>
              <a:t>MyHouse</a:t>
            </a:r>
            <a:r>
              <a:rPr lang="en-US" sz="1600" dirty="0" smtClean="0">
                <a:latin typeface="Courier New" charset="0"/>
                <a:ea typeface="ＭＳ Ｐゴシック" charset="0"/>
                <a:cs typeface="Courier New" charset="0"/>
              </a:rPr>
              <a:t>;</a:t>
            </a:r>
            <a:endParaRPr lang="en-US" sz="1600" dirty="0">
              <a:latin typeface="Courier New" charset="0"/>
              <a:ea typeface="ＭＳ Ｐゴシック" charset="0"/>
              <a:cs typeface="Courier New" charset="0"/>
            </a:endParaRPr>
          </a:p>
          <a:p>
            <a:pPr lvl="1">
              <a:lnSpc>
                <a:spcPct val="100000"/>
              </a:lnSpc>
              <a:buNone/>
            </a:pPr>
            <a:r>
              <a:rPr lang="en-US" sz="1600" b="1" dirty="0">
                <a:latin typeface="Courier New" charset="0"/>
                <a:ea typeface="ＭＳ Ｐゴシック" charset="0"/>
                <a:cs typeface="Courier New" charset="0"/>
              </a:rPr>
              <a:t>	</a:t>
            </a:r>
            <a:r>
              <a:rPr lang="en-US" sz="1600" b="1" dirty="0" err="1" smtClean="0">
                <a:latin typeface="Courier New" charset="0"/>
                <a:ea typeface="ＭＳ Ｐゴシック" charset="0"/>
                <a:cs typeface="Courier New" charset="0"/>
              </a:rPr>
              <a:t>floor_area</a:t>
            </a:r>
            <a:r>
              <a:rPr lang="en-US" sz="1600" b="1" dirty="0" smtClean="0">
                <a:latin typeface="Courier New" charset="0"/>
                <a:ea typeface="ＭＳ Ｐゴシック" charset="0"/>
                <a:cs typeface="Courier New" charset="0"/>
              </a:rPr>
              <a:t> </a:t>
            </a:r>
            <a:r>
              <a:rPr lang="en-US" sz="1600" b="1" dirty="0" err="1">
                <a:latin typeface="Courier New" charset="0"/>
                <a:ea typeface="ＭＳ Ｐゴシック" charset="0"/>
                <a:cs typeface="Courier New" charset="0"/>
              </a:rPr>
              <a:t>random.normal</a:t>
            </a:r>
            <a:r>
              <a:rPr lang="en-US" sz="1600" b="1" dirty="0">
                <a:latin typeface="Courier New" charset="0"/>
                <a:ea typeface="ＭＳ Ｐゴシック" charset="0"/>
                <a:cs typeface="Courier New" charset="0"/>
              </a:rPr>
              <a:t>(</a:t>
            </a:r>
            <a:r>
              <a:rPr lang="en-US" sz="1600" b="1" dirty="0" smtClean="0">
                <a:latin typeface="Courier New" charset="0"/>
                <a:ea typeface="ＭＳ Ｐゴシック" charset="0"/>
                <a:cs typeface="Courier New" charset="0"/>
              </a:rPr>
              <a:t>1500,300) </a:t>
            </a:r>
            <a:r>
              <a:rPr lang="en-US" sz="1600" b="1" dirty="0" err="1" smtClean="0">
                <a:latin typeface="Courier New" charset="0"/>
                <a:ea typeface="ＭＳ Ｐゴシック" charset="0"/>
                <a:cs typeface="Courier New" charset="0"/>
              </a:rPr>
              <a:t>sf</a:t>
            </a:r>
            <a:r>
              <a:rPr lang="en-US" sz="1600" b="1" dirty="0" smtClean="0">
                <a:latin typeface="Courier New" charset="0"/>
                <a:ea typeface="ＭＳ Ｐゴシック" charset="0"/>
                <a:cs typeface="Courier New" charset="0"/>
              </a:rPr>
              <a:t>; </a:t>
            </a:r>
            <a:r>
              <a:rPr lang="en-US" sz="1600" dirty="0">
                <a:latin typeface="Courier New" charset="0"/>
                <a:ea typeface="ＭＳ Ｐゴシック" charset="0"/>
                <a:cs typeface="Courier New" charset="0"/>
              </a:rPr>
              <a:t>// </a:t>
            </a:r>
            <a:r>
              <a:rPr lang="en-US" sz="1600" dirty="0" smtClean="0">
                <a:latin typeface="Courier New" charset="0"/>
                <a:ea typeface="ＭＳ Ｐゴシック" charset="0"/>
                <a:cs typeface="Courier New" charset="0"/>
              </a:rPr>
              <a:t>random initial value</a:t>
            </a:r>
            <a:endParaRPr lang="en-US" sz="1600" b="1" dirty="0">
              <a:latin typeface="Courier New" charset="0"/>
              <a:ea typeface="ＭＳ Ｐゴシック" charset="0"/>
              <a:cs typeface="Courier New" charset="0"/>
            </a:endParaRPr>
          </a:p>
          <a:p>
            <a:pPr lvl="1">
              <a:lnSpc>
                <a:spcPct val="100000"/>
              </a:lnSpc>
              <a:buFontTx/>
              <a:buNone/>
            </a:pPr>
            <a:r>
              <a:rPr lang="en-US" sz="1600" b="1" dirty="0">
                <a:latin typeface="Courier New" charset="0"/>
                <a:ea typeface="ＭＳ Ｐゴシック" charset="0"/>
                <a:cs typeface="Courier New" charset="0"/>
              </a:rPr>
              <a:t>	</a:t>
            </a:r>
            <a:r>
              <a:rPr lang="en-US" sz="1600" b="1" dirty="0" err="1">
                <a:latin typeface="Courier New" charset="0"/>
                <a:ea typeface="ＭＳ Ｐゴシック" charset="0"/>
                <a:cs typeface="Courier New" charset="0"/>
              </a:rPr>
              <a:t>heating_setpoint</a:t>
            </a:r>
            <a:r>
              <a:rPr lang="en-US" sz="1600" b="1" dirty="0">
                <a:latin typeface="Courier New" charset="0"/>
                <a:ea typeface="ＭＳ Ｐゴシック" charset="0"/>
                <a:cs typeface="Courier New" charset="0"/>
              </a:rPr>
              <a:t> 70.0 </a:t>
            </a:r>
            <a:r>
              <a:rPr lang="en-US" sz="1600" b="1" dirty="0" err="1">
                <a:latin typeface="Courier New" charset="0"/>
                <a:ea typeface="ＭＳ Ｐゴシック" charset="0"/>
                <a:cs typeface="Courier New" charset="0"/>
              </a:rPr>
              <a:t>degF</a:t>
            </a:r>
            <a:r>
              <a:rPr lang="en-US" sz="1600" b="1" dirty="0" smtClean="0">
                <a:latin typeface="Courier New" charset="0"/>
                <a:ea typeface="ＭＳ Ｐゴシック" charset="0"/>
                <a:cs typeface="Courier New" charset="0"/>
              </a:rPr>
              <a:t>; </a:t>
            </a:r>
            <a:r>
              <a:rPr lang="en-US" sz="1600" dirty="0" smtClean="0">
                <a:latin typeface="Courier New" charset="0"/>
                <a:ea typeface="ＭＳ Ｐゴシック" charset="0"/>
                <a:cs typeface="Courier New" charset="0"/>
              </a:rPr>
              <a:t>// heating </a:t>
            </a:r>
            <a:r>
              <a:rPr lang="en-US" sz="1600" dirty="0" err="1" smtClean="0">
                <a:latin typeface="Courier New" charset="0"/>
                <a:ea typeface="ＭＳ Ｐゴシック" charset="0"/>
                <a:cs typeface="Courier New" charset="0"/>
              </a:rPr>
              <a:t>setpoint</a:t>
            </a:r>
            <a:endParaRPr lang="en-US" sz="1600" b="1" dirty="0">
              <a:latin typeface="Courier New" charset="0"/>
              <a:ea typeface="ＭＳ Ｐゴシック" charset="0"/>
              <a:cs typeface="Courier New" charset="0"/>
            </a:endParaRPr>
          </a:p>
          <a:p>
            <a:pPr lvl="1">
              <a:lnSpc>
                <a:spcPct val="100000"/>
              </a:lnSpc>
              <a:buFontTx/>
              <a:buNone/>
            </a:pPr>
            <a:r>
              <a:rPr lang="en-US" sz="1600" b="1" dirty="0">
                <a:latin typeface="Courier New" charset="0"/>
                <a:ea typeface="ＭＳ Ｐゴシック" charset="0"/>
                <a:cs typeface="Courier New" charset="0"/>
              </a:rPr>
              <a:t>	</a:t>
            </a:r>
            <a:r>
              <a:rPr lang="en-US" sz="1600" b="1" dirty="0" err="1">
                <a:latin typeface="Courier New" charset="0"/>
                <a:ea typeface="ＭＳ Ｐゴシック" charset="0"/>
                <a:cs typeface="Courier New" charset="0"/>
              </a:rPr>
              <a:t>cooling_setpoint</a:t>
            </a:r>
            <a:r>
              <a:rPr lang="en-US" sz="1600" b="1" dirty="0">
                <a:latin typeface="Courier New" charset="0"/>
                <a:ea typeface="ＭＳ Ｐゴシック" charset="0"/>
                <a:cs typeface="Courier New" charset="0"/>
              </a:rPr>
              <a:t> 76.0 </a:t>
            </a:r>
            <a:r>
              <a:rPr lang="en-US" sz="1600" b="1" dirty="0" err="1">
                <a:latin typeface="Courier New" charset="0"/>
                <a:ea typeface="ＭＳ Ｐゴシック" charset="0"/>
                <a:cs typeface="Courier New" charset="0"/>
              </a:rPr>
              <a:t>degF</a:t>
            </a:r>
            <a:r>
              <a:rPr lang="en-US" sz="1600" b="1" dirty="0" smtClean="0">
                <a:latin typeface="Courier New" charset="0"/>
                <a:ea typeface="ＭＳ Ｐゴシック" charset="0"/>
                <a:cs typeface="Courier New" charset="0"/>
              </a:rPr>
              <a:t>; </a:t>
            </a:r>
            <a:r>
              <a:rPr lang="en-US" sz="1600" dirty="0" smtClean="0">
                <a:latin typeface="Courier New" charset="0"/>
                <a:ea typeface="ＭＳ Ｐゴシック" charset="0"/>
                <a:cs typeface="Courier New" charset="0"/>
              </a:rPr>
              <a:t>// cooling </a:t>
            </a:r>
            <a:r>
              <a:rPr lang="en-US" sz="1600" dirty="0" err="1" smtClean="0">
                <a:latin typeface="Courier New" charset="0"/>
                <a:ea typeface="ＭＳ Ｐゴシック" charset="0"/>
                <a:cs typeface="Courier New" charset="0"/>
              </a:rPr>
              <a:t>setpoint</a:t>
            </a:r>
            <a:endParaRPr lang="en-US" sz="1600" b="1" dirty="0">
              <a:latin typeface="Courier New" charset="0"/>
              <a:ea typeface="ＭＳ Ｐゴシック" charset="0"/>
              <a:cs typeface="Courier New" charset="0"/>
            </a:endParaRPr>
          </a:p>
          <a:p>
            <a:pPr lvl="1">
              <a:lnSpc>
                <a:spcPct val="100000"/>
              </a:lnSpc>
              <a:buFontTx/>
              <a:buNone/>
            </a:pPr>
            <a:r>
              <a:rPr lang="en-US" sz="1600" b="1" dirty="0">
                <a:latin typeface="Courier New" charset="0"/>
                <a:ea typeface="ＭＳ Ｐゴシック" charset="0"/>
                <a:cs typeface="Courier New" charset="0"/>
              </a:rPr>
              <a:t>	</a:t>
            </a:r>
            <a:r>
              <a:rPr lang="en-US" sz="1600" b="1" dirty="0" err="1">
                <a:latin typeface="Courier New" charset="0"/>
                <a:ea typeface="ＭＳ Ｐゴシック" charset="0"/>
                <a:cs typeface="Courier New" charset="0"/>
              </a:rPr>
              <a:t>thermostat_deadband</a:t>
            </a:r>
            <a:r>
              <a:rPr lang="en-US" sz="1600" b="1" dirty="0">
                <a:latin typeface="Courier New" charset="0"/>
                <a:ea typeface="ＭＳ Ｐゴシック" charset="0"/>
                <a:cs typeface="Courier New" charset="0"/>
              </a:rPr>
              <a:t> 1.0 </a:t>
            </a:r>
            <a:r>
              <a:rPr lang="en-US" sz="1600" b="1" dirty="0" err="1">
                <a:latin typeface="Courier New" charset="0"/>
                <a:ea typeface="ＭＳ Ｐゴシック" charset="0"/>
                <a:cs typeface="Courier New" charset="0"/>
              </a:rPr>
              <a:t>degF</a:t>
            </a:r>
            <a:r>
              <a:rPr lang="en-US" sz="1600" b="1" dirty="0" smtClean="0">
                <a:latin typeface="Courier New" charset="0"/>
                <a:ea typeface="ＭＳ Ｐゴシック" charset="0"/>
                <a:cs typeface="Courier New" charset="0"/>
              </a:rPr>
              <a:t>; </a:t>
            </a:r>
            <a:r>
              <a:rPr lang="en-US" sz="1600" dirty="0" smtClean="0">
                <a:latin typeface="Courier New" charset="0"/>
                <a:ea typeface="ＭＳ Ｐゴシック" charset="0"/>
                <a:cs typeface="Courier New" charset="0"/>
              </a:rPr>
              <a:t>// thermostat hysteresis</a:t>
            </a:r>
            <a:endParaRPr lang="en-US" sz="1600" b="1" dirty="0">
              <a:latin typeface="Courier New" charset="0"/>
              <a:ea typeface="ＭＳ Ｐゴシック" charset="0"/>
              <a:cs typeface="Courier New" charset="0"/>
            </a:endParaRPr>
          </a:p>
          <a:p>
            <a:pPr lvl="1">
              <a:lnSpc>
                <a:spcPct val="100000"/>
              </a:lnSpc>
              <a:buFontTx/>
              <a:buNone/>
            </a:pPr>
            <a:r>
              <a:rPr lang="en-US" sz="1600" b="1" dirty="0">
                <a:latin typeface="Courier New" charset="0"/>
                <a:ea typeface="ＭＳ Ｐゴシック" charset="0"/>
                <a:cs typeface="Courier New" charset="0"/>
              </a:rPr>
              <a:t>}</a:t>
            </a:r>
            <a:endParaRPr lang="en-US" sz="1600" b="1" dirty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973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Tutorial objectives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Instruct on </a:t>
            </a:r>
            <a:r>
              <a:rPr lang="en-US" dirty="0" err="1" smtClean="0"/>
              <a:t>GridLAB</a:t>
            </a:r>
            <a:r>
              <a:rPr lang="en-US" dirty="0" smtClean="0"/>
              <a:t>-D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Using the simulation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Creating new models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Addresses the following topics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Using the </a:t>
            </a:r>
            <a:r>
              <a:rPr lang="en-US" dirty="0" err="1" smtClean="0"/>
              <a:t>GridLAB</a:t>
            </a:r>
            <a:r>
              <a:rPr lang="en-US" dirty="0" smtClean="0"/>
              <a:t>-D modeling (GLM) language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Creating models, running simulations, and extracting results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Not included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Administering, configuring, and optimizing </a:t>
            </a:r>
            <a:r>
              <a:rPr lang="en-US" dirty="0" err="1" smtClean="0"/>
              <a:t>GridLAB</a:t>
            </a:r>
            <a:r>
              <a:rPr lang="en-US" dirty="0" smtClean="0"/>
              <a:t>-D systems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Creating large-scale </a:t>
            </a:r>
            <a:r>
              <a:rPr lang="en-US" dirty="0" err="1" smtClean="0"/>
              <a:t>GridLAB</a:t>
            </a:r>
            <a:r>
              <a:rPr lang="en-US" dirty="0" smtClean="0"/>
              <a:t>-D operating environments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Programming and debugging with </a:t>
            </a:r>
            <a:r>
              <a:rPr lang="en-US" dirty="0" err="1" smtClean="0"/>
              <a:t>GridLAB</a:t>
            </a:r>
            <a:r>
              <a:rPr lang="en-US" dirty="0" smtClean="0"/>
              <a:t>-D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Installation and maintenance</a:t>
            </a:r>
          </a:p>
          <a:p>
            <a:pPr lvl="1">
              <a:lnSpc>
                <a:spcPct val="100000"/>
              </a:lnSpc>
            </a:pPr>
            <a:r>
              <a:rPr lang="en-US" dirty="0" err="1" smtClean="0"/>
              <a:t>Powerflow</a:t>
            </a:r>
            <a:r>
              <a:rPr lang="en-US" dirty="0" smtClean="0"/>
              <a:t>, residential, generators and climate modules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915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</a:rPr>
              <a:t>Controlling time: clocks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</a:rPr>
              <a:t>System clock represents simulation time</a:t>
            </a:r>
          </a:p>
          <a:p>
            <a:pPr lvl="1"/>
            <a:r>
              <a:rPr lang="en-US" dirty="0" smtClean="0">
                <a:latin typeface="Arial" charset="0"/>
                <a:ea typeface="ＭＳ Ｐゴシック" charset="0"/>
              </a:rPr>
              <a:t>Objects have private </a:t>
            </a:r>
            <a:r>
              <a:rPr lang="en-US" dirty="0">
                <a:latin typeface="Arial" charset="0"/>
                <a:ea typeface="ＭＳ Ｐゴシック" charset="0"/>
              </a:rPr>
              <a:t>synchronization clock</a:t>
            </a:r>
          </a:p>
          <a:p>
            <a:pPr lvl="1"/>
            <a:r>
              <a:rPr lang="en-US" dirty="0" smtClean="0">
                <a:latin typeface="Arial" charset="0"/>
                <a:ea typeface="ＭＳ Ｐゴシック" charset="0"/>
              </a:rPr>
              <a:t>Clock time </a:t>
            </a:r>
            <a:r>
              <a:rPr lang="en-US" dirty="0">
                <a:latin typeface="Arial" charset="0"/>
                <a:ea typeface="ＭＳ Ｐゴシック" charset="0"/>
              </a:rPr>
              <a:t>resolution is 1 sec or greater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Cannot represent any time before TS_INIT</a:t>
            </a:r>
          </a:p>
          <a:p>
            <a:pPr lvl="1" eaLnBrk="1" hangingPunct="1"/>
            <a:r>
              <a:rPr lang="en-US" dirty="0">
                <a:latin typeface="Arial" charset="0"/>
                <a:ea typeface="ＭＳ Ｐゴシック" charset="0"/>
              </a:rPr>
              <a:t>TS_INIT is </a:t>
            </a:r>
            <a:r>
              <a:rPr lang="en-US" i="1" dirty="0">
                <a:latin typeface="Arial" charset="0"/>
                <a:ea typeface="ＭＳ Ｐゴシック" charset="0"/>
              </a:rPr>
              <a:t>Jan 1, 1970 0:00:00 UTC</a:t>
            </a:r>
            <a:endParaRPr lang="en-US" dirty="0">
              <a:latin typeface="Arial" charset="0"/>
              <a:ea typeface="ＭＳ Ｐゴシック" charset="0"/>
            </a:endParaRP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</a:rPr>
              <a:t>Local time based on time </a:t>
            </a:r>
            <a:r>
              <a:rPr lang="en-US" dirty="0" smtClean="0">
                <a:latin typeface="Arial" charset="0"/>
                <a:ea typeface="ＭＳ Ｐゴシック" charset="0"/>
              </a:rPr>
              <a:t>zones</a:t>
            </a:r>
          </a:p>
          <a:p>
            <a:pPr lvl="1"/>
            <a:r>
              <a:rPr lang="en-US" dirty="0" smtClean="0">
                <a:latin typeface="Arial" charset="0"/>
                <a:ea typeface="ＭＳ Ｐゴシック" charset="0"/>
              </a:rPr>
              <a:t>Use POSIX standard (e.g., PST+8PDT)</a:t>
            </a:r>
          </a:p>
          <a:p>
            <a:pPr lvl="1"/>
            <a:r>
              <a:rPr lang="en-US" dirty="0" smtClean="0">
                <a:latin typeface="Arial" charset="0"/>
                <a:ea typeface="ＭＳ Ｐゴシック" charset="0"/>
              </a:rPr>
              <a:t>Alternative localization (e.g., US/CA/San Francisco)</a:t>
            </a:r>
            <a:endParaRPr lang="en-US" dirty="0">
              <a:latin typeface="Arial" charset="0"/>
              <a:ea typeface="ＭＳ Ｐゴシック" charset="0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</a:rPr>
              <a:t>Summer (daylight savings) </a:t>
            </a:r>
            <a:r>
              <a:rPr lang="en-US" dirty="0">
                <a:latin typeface="Arial" charset="0"/>
                <a:ea typeface="ＭＳ Ｐゴシック" charset="0"/>
              </a:rPr>
              <a:t>time rules are </a:t>
            </a:r>
            <a:r>
              <a:rPr lang="en-US" dirty="0" smtClean="0">
                <a:latin typeface="Arial" charset="0"/>
                <a:ea typeface="ＭＳ Ｐゴシック" charset="0"/>
              </a:rPr>
              <a:t>handled</a:t>
            </a:r>
          </a:p>
          <a:p>
            <a:pPr lvl="1"/>
            <a:r>
              <a:rPr lang="en-US" dirty="0" smtClean="0">
                <a:latin typeface="Arial" charset="0"/>
                <a:ea typeface="ＭＳ Ｐゴシック" charset="0"/>
              </a:rPr>
              <a:t>Summer time rule change years are supported</a:t>
            </a:r>
            <a:endParaRPr lang="en-US" dirty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818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</a:rPr>
              <a:t>Clock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</a:rPr>
              <a:t>Establish </a:t>
            </a:r>
            <a:r>
              <a:rPr lang="en-US" dirty="0">
                <a:latin typeface="Arial" charset="0"/>
                <a:ea typeface="ＭＳ Ｐゴシック" charset="0"/>
              </a:rPr>
              <a:t>the simulation time range for the model</a:t>
            </a:r>
          </a:p>
          <a:p>
            <a:pPr eaLnBrk="1" hangingPunct="1">
              <a:buFontTx/>
              <a:buNone/>
            </a:pPr>
            <a:endParaRPr lang="en-US" dirty="0">
              <a:latin typeface="Arial" charset="0"/>
              <a:ea typeface="ＭＳ Ｐゴシック" charset="0"/>
            </a:endParaRPr>
          </a:p>
          <a:p>
            <a:pPr eaLnBrk="1" hangingPunct="1">
              <a:buFontTx/>
              <a:buNone/>
            </a:pPr>
            <a:r>
              <a:rPr sz="2400" b="1" noProof="1" smtClean="0">
                <a:latin typeface="Courier New" charset="0"/>
                <a:ea typeface="ＭＳ Ｐゴシック" charset="0"/>
                <a:cs typeface="Courier New" charset="0"/>
              </a:rPr>
              <a:t>clock </a:t>
            </a:r>
            <a:r>
              <a:rPr sz="2400" b="1" noProof="1">
                <a:latin typeface="Courier New" charset="0"/>
                <a:ea typeface="ＭＳ Ｐゴシック" charset="0"/>
                <a:cs typeface="Courier New" charset="0"/>
              </a:rPr>
              <a:t>{</a:t>
            </a:r>
          </a:p>
          <a:p>
            <a:pPr eaLnBrk="1" hangingPunct="1">
              <a:buFontTx/>
              <a:buNone/>
            </a:pPr>
            <a:r>
              <a:rPr sz="2400" b="1" noProof="1">
                <a:latin typeface="Courier New" charset="0"/>
                <a:ea typeface="ＭＳ Ｐゴシック" charset="0"/>
                <a:cs typeface="Courier New" charset="0"/>
              </a:rPr>
              <a:t>	timezone PST+8PDT;</a:t>
            </a:r>
          </a:p>
          <a:p>
            <a:pPr eaLnBrk="1" hangingPunct="1">
              <a:buFontTx/>
              <a:buNone/>
            </a:pPr>
            <a:r>
              <a:rPr sz="2400" b="1" noProof="1">
                <a:latin typeface="Courier New" charset="0"/>
                <a:ea typeface="ＭＳ Ｐゴシック" charset="0"/>
                <a:cs typeface="Courier New" charset="0"/>
              </a:rPr>
              <a:t>	</a:t>
            </a:r>
            <a:r>
              <a:rPr lang="en-US" sz="2400" b="1" dirty="0" err="1">
                <a:latin typeface="Courier New" charset="0"/>
                <a:ea typeface="ＭＳ Ｐゴシック" charset="0"/>
                <a:cs typeface="Courier New" charset="0"/>
              </a:rPr>
              <a:t>starttime</a:t>
            </a:r>
            <a:r>
              <a:rPr sz="2400" b="1" noProof="1">
                <a:latin typeface="Courier New" charset="0"/>
                <a:ea typeface="ＭＳ Ｐゴシック" charset="0"/>
                <a:cs typeface="Courier New" charset="0"/>
              </a:rPr>
              <a:t> '2000-01-01 0:00:00</a:t>
            </a:r>
            <a:r>
              <a:rPr lang="en-US" sz="2400" b="1" dirty="0">
                <a:latin typeface="Courier New" charset="0"/>
                <a:ea typeface="ＭＳ Ｐゴシック" charset="0"/>
                <a:cs typeface="Courier New" charset="0"/>
              </a:rPr>
              <a:t> PST</a:t>
            </a:r>
            <a:r>
              <a:rPr sz="2400" b="1" noProof="1">
                <a:latin typeface="Courier New" charset="0"/>
                <a:ea typeface="ＭＳ Ｐゴシック" charset="0"/>
                <a:cs typeface="Courier New" charset="0"/>
              </a:rPr>
              <a:t>';</a:t>
            </a:r>
            <a:endParaRPr lang="en-US" sz="2400" b="1" dirty="0">
              <a:latin typeface="Courier New" charset="0"/>
              <a:ea typeface="ＭＳ Ｐゴシック" charset="0"/>
              <a:cs typeface="Courier New" charset="0"/>
            </a:endParaRPr>
          </a:p>
          <a:p>
            <a:pPr eaLnBrk="1" hangingPunct="1">
              <a:buFontTx/>
              <a:buNone/>
            </a:pPr>
            <a:r>
              <a:rPr lang="en-US" sz="2400" b="1" dirty="0">
                <a:latin typeface="Courier New" charset="0"/>
                <a:ea typeface="ＭＳ Ｐゴシック" charset="0"/>
                <a:cs typeface="Courier New" charset="0"/>
              </a:rPr>
              <a:t>	</a:t>
            </a:r>
            <a:r>
              <a:rPr lang="en-US" sz="2400" b="1" dirty="0" err="1">
                <a:latin typeface="Courier New" charset="0"/>
                <a:ea typeface="ＭＳ Ｐゴシック" charset="0"/>
                <a:cs typeface="Courier New" charset="0"/>
              </a:rPr>
              <a:t>stoptime</a:t>
            </a:r>
            <a:r>
              <a:rPr lang="en-US" sz="2400" b="1" dirty="0">
                <a:latin typeface="Courier New" charset="0"/>
                <a:ea typeface="ＭＳ Ｐゴシック" charset="0"/>
                <a:cs typeface="Courier New" charset="0"/>
              </a:rPr>
              <a:t> '2001-01-01 0:00:00 PST';</a:t>
            </a:r>
            <a:endParaRPr sz="2400" b="1" noProof="1">
              <a:latin typeface="Courier New" charset="0"/>
              <a:ea typeface="ＭＳ Ｐゴシック" charset="0"/>
              <a:cs typeface="Courier New" charset="0"/>
            </a:endParaRPr>
          </a:p>
          <a:p>
            <a:pPr eaLnBrk="1" hangingPunct="1">
              <a:buFontTx/>
              <a:buNone/>
            </a:pPr>
            <a:r>
              <a:rPr sz="2400" b="1" noProof="1" smtClean="0">
                <a:latin typeface="Courier New" charset="0"/>
                <a:ea typeface="ＭＳ Ｐゴシック" charset="0"/>
                <a:cs typeface="Courier New" charset="0"/>
              </a:rPr>
              <a:t>}</a:t>
            </a:r>
            <a:endParaRPr lang="en-US" sz="2400" b="1" dirty="0">
              <a:latin typeface="Courier New" charset="0"/>
              <a:ea typeface="ＭＳ Ｐゴシック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137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</a:rPr>
              <a:t>Example of GLM file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1" eaLnBrk="1" hangingPunct="1">
              <a:lnSpc>
                <a:spcPct val="100000"/>
              </a:lnSpc>
              <a:buFontTx/>
              <a:buNone/>
            </a:pPr>
            <a:r>
              <a:rPr sz="1800" b="1" noProof="1">
                <a:solidFill>
                  <a:srgbClr val="0000FF"/>
                </a:solidFill>
                <a:latin typeface="Courier New" charset="0"/>
                <a:ea typeface="ＭＳ Ｐゴシック" charset="0"/>
                <a:cs typeface="Courier New" charset="0"/>
              </a:rPr>
              <a:t>clock</a:t>
            </a:r>
            <a:r>
              <a:rPr sz="1800" b="1" noProof="1">
                <a:latin typeface="Courier New" charset="0"/>
                <a:ea typeface="ＭＳ Ｐゴシック" charset="0"/>
                <a:cs typeface="Courier New" charset="0"/>
              </a:rPr>
              <a:t> {</a:t>
            </a:r>
          </a:p>
          <a:p>
            <a:pPr lvl="1" eaLnBrk="1" hangingPunct="1">
              <a:lnSpc>
                <a:spcPct val="100000"/>
              </a:lnSpc>
              <a:buFontTx/>
              <a:buNone/>
            </a:pPr>
            <a:r>
              <a:rPr sz="1800" b="1" noProof="1">
                <a:latin typeface="Courier New" charset="0"/>
                <a:ea typeface="ＭＳ Ｐゴシック" charset="0"/>
                <a:cs typeface="Courier New" charset="0"/>
              </a:rPr>
              <a:t>	timezone PST+8PDT;</a:t>
            </a:r>
          </a:p>
          <a:p>
            <a:pPr lvl="1" eaLnBrk="1" hangingPunct="1">
              <a:lnSpc>
                <a:spcPct val="100000"/>
              </a:lnSpc>
              <a:buFontTx/>
              <a:buNone/>
            </a:pPr>
            <a:r>
              <a:rPr sz="1800" b="1" noProof="1">
                <a:latin typeface="Courier New" charset="0"/>
                <a:ea typeface="ＭＳ Ｐゴシック" charset="0"/>
                <a:cs typeface="Courier New" charset="0"/>
              </a:rPr>
              <a:t>	</a:t>
            </a:r>
            <a:r>
              <a:rPr lang="en-US" sz="1800" b="1" dirty="0" err="1">
                <a:latin typeface="Courier New" charset="0"/>
                <a:ea typeface="ＭＳ Ｐゴシック" charset="0"/>
                <a:cs typeface="Courier New" charset="0"/>
              </a:rPr>
              <a:t>starttime</a:t>
            </a:r>
            <a:r>
              <a:rPr sz="1800" b="1" noProof="1">
                <a:latin typeface="Courier New" charset="0"/>
                <a:ea typeface="ＭＳ Ｐゴシック" charset="0"/>
                <a:cs typeface="Courier New" charset="0"/>
              </a:rPr>
              <a:t> </a:t>
            </a:r>
            <a:r>
              <a:rPr lang="en-US" sz="1800" b="1" noProof="1" smtClean="0">
                <a:latin typeface="Courier New" charset="0"/>
                <a:ea typeface="ＭＳ Ｐゴシック" charset="0"/>
                <a:cs typeface="Courier New" charset="0"/>
              </a:rPr>
              <a:t>'</a:t>
            </a:r>
            <a:r>
              <a:rPr sz="1800" b="1" noProof="1" smtClean="0">
                <a:latin typeface="Courier New" charset="0"/>
                <a:ea typeface="ＭＳ Ｐゴシック" charset="0"/>
                <a:cs typeface="Courier New" charset="0"/>
              </a:rPr>
              <a:t>2000</a:t>
            </a:r>
            <a:r>
              <a:rPr sz="1800" b="1" noProof="1">
                <a:latin typeface="Courier New" charset="0"/>
                <a:ea typeface="ＭＳ Ｐゴシック" charset="0"/>
                <a:cs typeface="Courier New" charset="0"/>
              </a:rPr>
              <a:t>-01-01 0:00:</a:t>
            </a:r>
            <a:r>
              <a:rPr sz="1800" b="1" noProof="1" smtClean="0">
                <a:latin typeface="Courier New" charset="0"/>
                <a:ea typeface="ＭＳ Ｐゴシック" charset="0"/>
                <a:cs typeface="Courier New" charset="0"/>
              </a:rPr>
              <a:t>00</a:t>
            </a:r>
            <a:r>
              <a:rPr lang="en-US" sz="1800" b="1" noProof="1" smtClean="0">
                <a:latin typeface="Courier New" charset="0"/>
                <a:ea typeface="ＭＳ Ｐゴシック" charset="0"/>
                <a:cs typeface="Courier New" charset="0"/>
              </a:rPr>
              <a:t> PST'</a:t>
            </a:r>
            <a:r>
              <a:rPr sz="1800" b="1" noProof="1" smtClean="0">
                <a:latin typeface="Courier New" charset="0"/>
                <a:ea typeface="ＭＳ Ｐゴシック" charset="0"/>
                <a:cs typeface="Courier New" charset="0"/>
              </a:rPr>
              <a:t>; </a:t>
            </a:r>
            <a:endParaRPr lang="en-US" sz="1800" b="1" noProof="1" smtClean="0">
              <a:latin typeface="Courier New" charset="0"/>
              <a:ea typeface="ＭＳ Ｐゴシック" charset="0"/>
              <a:cs typeface="Courier New" charset="0"/>
            </a:endParaRPr>
          </a:p>
          <a:p>
            <a:pPr lvl="1" eaLnBrk="1" hangingPunct="1">
              <a:lnSpc>
                <a:spcPct val="100000"/>
              </a:lnSpc>
              <a:buFontTx/>
              <a:buNone/>
            </a:pPr>
            <a:r>
              <a:rPr lang="en-US" sz="1800" b="1" noProof="1" smtClean="0">
                <a:latin typeface="Courier New" charset="0"/>
                <a:ea typeface="ＭＳ Ｐゴシック" charset="0"/>
                <a:cs typeface="Courier New" charset="0"/>
              </a:rPr>
              <a:t>	</a:t>
            </a:r>
            <a:r>
              <a:rPr sz="1800" b="1" noProof="1" smtClean="0">
                <a:latin typeface="Courier New" charset="0"/>
                <a:ea typeface="ＭＳ Ｐゴシック" charset="0"/>
                <a:cs typeface="Courier New" charset="0"/>
              </a:rPr>
              <a:t>stoptime </a:t>
            </a:r>
            <a:r>
              <a:rPr lang="en-US" sz="1800" b="1" noProof="1" smtClean="0">
                <a:latin typeface="Courier New" charset="0"/>
                <a:ea typeface="ＭＳ Ｐゴシック" charset="0"/>
                <a:cs typeface="Courier New" charset="0"/>
              </a:rPr>
              <a:t>'</a:t>
            </a:r>
            <a:r>
              <a:rPr sz="1800" b="1" noProof="1" smtClean="0">
                <a:latin typeface="Courier New" charset="0"/>
                <a:ea typeface="ＭＳ Ｐゴシック" charset="0"/>
                <a:cs typeface="Courier New" charset="0"/>
              </a:rPr>
              <a:t>2000</a:t>
            </a:r>
            <a:r>
              <a:rPr sz="1800" b="1" noProof="1">
                <a:latin typeface="Courier New" charset="0"/>
                <a:ea typeface="ＭＳ Ｐゴシック" charset="0"/>
                <a:cs typeface="Courier New" charset="0"/>
              </a:rPr>
              <a:t>-07-01 0:00:</a:t>
            </a:r>
            <a:r>
              <a:rPr sz="1800" b="1" noProof="1" smtClean="0">
                <a:latin typeface="Courier New" charset="0"/>
                <a:ea typeface="ＭＳ Ｐゴシック" charset="0"/>
                <a:cs typeface="Courier New" charset="0"/>
              </a:rPr>
              <a:t>00</a:t>
            </a:r>
            <a:r>
              <a:rPr lang="en-US" sz="1800" b="1" noProof="1" smtClean="0">
                <a:latin typeface="Courier New" charset="0"/>
                <a:ea typeface="ＭＳ Ｐゴシック" charset="0"/>
                <a:cs typeface="Courier New" charset="0"/>
              </a:rPr>
              <a:t> PST'</a:t>
            </a:r>
            <a:r>
              <a:rPr sz="1800" b="1" noProof="1" smtClean="0">
                <a:latin typeface="Courier New" charset="0"/>
                <a:ea typeface="ＭＳ Ｐゴシック" charset="0"/>
                <a:cs typeface="Courier New" charset="0"/>
              </a:rPr>
              <a:t>;  </a:t>
            </a:r>
            <a:endParaRPr sz="1800" b="1" noProof="1">
              <a:latin typeface="Courier New" charset="0"/>
              <a:ea typeface="ＭＳ Ｐゴシック" charset="0"/>
              <a:cs typeface="Courier New" charset="0"/>
            </a:endParaRPr>
          </a:p>
          <a:p>
            <a:pPr lvl="1" eaLnBrk="1" hangingPunct="1">
              <a:lnSpc>
                <a:spcPct val="100000"/>
              </a:lnSpc>
              <a:buFontTx/>
              <a:buNone/>
            </a:pPr>
            <a:r>
              <a:rPr sz="1800" b="1" noProof="1">
                <a:latin typeface="Courier New" charset="0"/>
                <a:ea typeface="ＭＳ Ｐゴシック" charset="0"/>
                <a:cs typeface="Courier New" charset="0"/>
              </a:rPr>
              <a:t>}</a:t>
            </a:r>
          </a:p>
          <a:p>
            <a:pPr lvl="1" eaLnBrk="1" hangingPunct="1">
              <a:lnSpc>
                <a:spcPct val="100000"/>
              </a:lnSpc>
              <a:buFontTx/>
              <a:buNone/>
            </a:pPr>
            <a:endParaRPr sz="1800" b="1" noProof="1">
              <a:latin typeface="Courier New" charset="0"/>
              <a:ea typeface="ＭＳ Ｐゴシック" charset="0"/>
              <a:cs typeface="Courier New" charset="0"/>
            </a:endParaRPr>
          </a:p>
          <a:p>
            <a:pPr lvl="1" eaLnBrk="1" hangingPunct="1">
              <a:lnSpc>
                <a:spcPct val="100000"/>
              </a:lnSpc>
              <a:buFontTx/>
              <a:buNone/>
            </a:pPr>
            <a:r>
              <a:rPr sz="1800" b="1" noProof="1">
                <a:solidFill>
                  <a:srgbClr val="0000FF"/>
                </a:solidFill>
                <a:latin typeface="Courier New" charset="0"/>
                <a:ea typeface="ＭＳ Ｐゴシック" charset="0"/>
                <a:cs typeface="Courier New" charset="0"/>
              </a:rPr>
              <a:t>module</a:t>
            </a:r>
            <a:r>
              <a:rPr sz="1800" b="1" noProof="1">
                <a:latin typeface="Courier New" charset="0"/>
                <a:ea typeface="ＭＳ Ｐゴシック" charset="0"/>
                <a:cs typeface="Courier New" charset="0"/>
              </a:rPr>
              <a:t> residential;</a:t>
            </a:r>
          </a:p>
          <a:p>
            <a:pPr lvl="1" eaLnBrk="1" hangingPunct="1">
              <a:lnSpc>
                <a:spcPct val="100000"/>
              </a:lnSpc>
              <a:buFontTx/>
              <a:buNone/>
            </a:pPr>
            <a:endParaRPr sz="1800" b="1" noProof="1">
              <a:latin typeface="Courier New" charset="0"/>
              <a:ea typeface="ＭＳ Ｐゴシック" charset="0"/>
              <a:cs typeface="Courier New" charset="0"/>
            </a:endParaRPr>
          </a:p>
          <a:p>
            <a:pPr lvl="1" eaLnBrk="1" hangingPunct="1">
              <a:lnSpc>
                <a:spcPct val="100000"/>
              </a:lnSpc>
              <a:buFontTx/>
              <a:buNone/>
            </a:pPr>
            <a:r>
              <a:rPr sz="1800" b="1" noProof="1">
                <a:solidFill>
                  <a:srgbClr val="0000FF"/>
                </a:solidFill>
                <a:latin typeface="Courier New" charset="0"/>
                <a:ea typeface="ＭＳ Ｐゴシック" charset="0"/>
                <a:cs typeface="Courier New" charset="0"/>
              </a:rPr>
              <a:t>object</a:t>
            </a:r>
            <a:r>
              <a:rPr sz="1800" b="1" noProof="1">
                <a:latin typeface="Courier New" charset="0"/>
                <a:ea typeface="ＭＳ Ｐゴシック" charset="0"/>
                <a:cs typeface="Courier New" charset="0"/>
              </a:rPr>
              <a:t> house {</a:t>
            </a:r>
          </a:p>
          <a:p>
            <a:pPr lvl="1" eaLnBrk="1" hangingPunct="1">
              <a:lnSpc>
                <a:spcPct val="100000"/>
              </a:lnSpc>
              <a:buFontTx/>
              <a:buNone/>
            </a:pPr>
            <a:r>
              <a:rPr sz="1800" b="1" noProof="1">
                <a:latin typeface="Courier New" charset="0"/>
                <a:ea typeface="ＭＳ Ｐゴシック" charset="0"/>
                <a:cs typeface="Courier New" charset="0"/>
              </a:rPr>
              <a:t>	floor_area random.normal(1500,300) sf;</a:t>
            </a:r>
            <a:r>
              <a:rPr lang="en-US" sz="1800" b="1" dirty="0">
                <a:latin typeface="Courier New" charset="0"/>
                <a:ea typeface="ＭＳ Ｐゴシック" charset="0"/>
                <a:cs typeface="Courier New" charset="0"/>
              </a:rPr>
              <a:t> </a:t>
            </a:r>
          </a:p>
          <a:p>
            <a:pPr lvl="1" eaLnBrk="1" hangingPunct="1">
              <a:lnSpc>
                <a:spcPct val="100000"/>
              </a:lnSpc>
              <a:buFontTx/>
              <a:buNone/>
            </a:pPr>
            <a:r>
              <a:rPr sz="1800" b="1" noProof="1">
                <a:latin typeface="Courier New" charset="0"/>
                <a:ea typeface="ＭＳ Ｐゴシック" charset="0"/>
                <a:cs typeface="Courier New" charset="0"/>
              </a:rPr>
              <a:t>	heating_setpoint 70.0 degF;</a:t>
            </a:r>
            <a:r>
              <a:rPr lang="en-US" sz="1800" b="1" dirty="0">
                <a:latin typeface="Courier New" charset="0"/>
                <a:ea typeface="ＭＳ Ｐゴシック" charset="0"/>
                <a:cs typeface="Courier New" charset="0"/>
              </a:rPr>
              <a:t> </a:t>
            </a:r>
            <a:endParaRPr sz="1800" b="1" noProof="1">
              <a:latin typeface="Courier New" charset="0"/>
              <a:ea typeface="ＭＳ Ｐゴシック" charset="0"/>
              <a:cs typeface="Courier New" charset="0"/>
            </a:endParaRPr>
          </a:p>
          <a:p>
            <a:pPr lvl="1" eaLnBrk="1" hangingPunct="1">
              <a:lnSpc>
                <a:spcPct val="100000"/>
              </a:lnSpc>
              <a:buFontTx/>
              <a:buNone/>
            </a:pPr>
            <a:r>
              <a:rPr sz="1800" b="1" noProof="1">
                <a:latin typeface="Courier New" charset="0"/>
                <a:ea typeface="ＭＳ Ｐゴシック" charset="0"/>
                <a:cs typeface="Courier New" charset="0"/>
              </a:rPr>
              <a:t>	cooling_setpoint 76.0 degF; </a:t>
            </a:r>
          </a:p>
          <a:p>
            <a:pPr lvl="1" eaLnBrk="1" hangingPunct="1">
              <a:lnSpc>
                <a:spcPct val="100000"/>
              </a:lnSpc>
              <a:buFontTx/>
              <a:buNone/>
            </a:pPr>
            <a:r>
              <a:rPr sz="1800" b="1" noProof="1">
                <a:latin typeface="Courier New" charset="0"/>
                <a:ea typeface="ＭＳ Ｐゴシック" charset="0"/>
                <a:cs typeface="Courier New" charset="0"/>
              </a:rPr>
              <a:t>	thermostat_deadband 1.0 degF; </a:t>
            </a:r>
            <a:endParaRPr sz="1800" b="1" noProof="1">
              <a:solidFill>
                <a:srgbClr val="FF0000"/>
              </a:solidFill>
              <a:latin typeface="Courier New" charset="0"/>
              <a:ea typeface="ＭＳ Ｐゴシック" charset="0"/>
              <a:cs typeface="Courier New" charset="0"/>
            </a:endParaRPr>
          </a:p>
          <a:p>
            <a:pPr lvl="1" eaLnBrk="1" hangingPunct="1">
              <a:lnSpc>
                <a:spcPct val="100000"/>
              </a:lnSpc>
              <a:buFontTx/>
              <a:buNone/>
            </a:pPr>
            <a:r>
              <a:rPr sz="1800" b="1" noProof="1">
                <a:latin typeface="Courier New" charset="0"/>
                <a:ea typeface="ＭＳ Ｐゴシック" charset="0"/>
                <a:cs typeface="Courier New" charset="0"/>
              </a:rPr>
              <a:t>}</a:t>
            </a:r>
            <a:endParaRPr lang="en-US" sz="1800" b="1" dirty="0">
              <a:latin typeface="Courier New" charset="0"/>
              <a:ea typeface="ＭＳ Ｐゴシック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757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Running Simulations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sz="2800" dirty="0" smtClean="0">
                <a:latin typeface="Arial" charset="0"/>
              </a:rPr>
              <a:t>Details </a:t>
            </a:r>
            <a:r>
              <a:rPr lang="en-US" sz="2800" dirty="0">
                <a:latin typeface="Arial" charset="0"/>
              </a:rPr>
              <a:t>on how to run and control </a:t>
            </a:r>
            <a:endParaRPr lang="en-US" sz="2800" dirty="0" smtClean="0">
              <a:latin typeface="Arial" charset="0"/>
            </a:endParaRPr>
          </a:p>
          <a:p>
            <a:pPr eaLnBrk="1" hangingPunct="1"/>
            <a:r>
              <a:rPr lang="en-US" sz="2800" dirty="0" err="1" smtClean="0">
                <a:latin typeface="Arial" charset="0"/>
              </a:rPr>
              <a:t>GridLAB</a:t>
            </a:r>
            <a:r>
              <a:rPr lang="en-US" sz="2800" dirty="0">
                <a:latin typeface="Arial" charset="0"/>
              </a:rPr>
              <a:t>-</a:t>
            </a:r>
            <a:r>
              <a:rPr lang="en-US" sz="2800" dirty="0" smtClean="0">
                <a:latin typeface="Arial" charset="0"/>
              </a:rPr>
              <a:t>D models</a:t>
            </a:r>
            <a:endParaRPr lang="en-US" sz="2800" dirty="0">
              <a:latin typeface="Arial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518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>
                <a:latin typeface="Arial" charset="0"/>
              </a:rPr>
              <a:t>Specifying input file</a:t>
            </a:r>
          </a:p>
        </p:txBody>
      </p:sp>
      <p:sp>
        <p:nvSpPr>
          <p:cNvPr id="4099" name="Content Placeholder 3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rial" charset="0"/>
              </a:rPr>
              <a:t>To run a GLM file</a:t>
            </a:r>
          </a:p>
          <a:p>
            <a:pPr lvl="1"/>
            <a:r>
              <a:rPr lang="en-US" dirty="0">
                <a:latin typeface="Arial" charset="0"/>
              </a:rPr>
              <a:t>Command line must point to location of the executable</a:t>
            </a:r>
          </a:p>
          <a:p>
            <a:pPr marL="233362" lvl="1" indent="0">
              <a:buNone/>
            </a:pPr>
            <a:r>
              <a:rPr lang="en-US" dirty="0" smtClean="0">
                <a:latin typeface="Courier New" charset="0"/>
                <a:cs typeface="Courier New" charset="0"/>
              </a:rPr>
              <a:t>	</a:t>
            </a:r>
          </a:p>
          <a:p>
            <a:pPr marL="233362" lvl="1" indent="0">
              <a:buNone/>
            </a:pPr>
            <a:r>
              <a:rPr lang="en-US" dirty="0">
                <a:latin typeface="Courier New" charset="0"/>
                <a:cs typeface="Courier New" charset="0"/>
              </a:rPr>
              <a:t>	</a:t>
            </a:r>
            <a:r>
              <a:rPr lang="en-US" dirty="0" smtClean="0">
                <a:latin typeface="Courier New" charset="0"/>
                <a:cs typeface="Courier New" charset="0"/>
              </a:rPr>
              <a:t>host% </a:t>
            </a:r>
            <a:r>
              <a:rPr lang="en-US" b="1" dirty="0" err="1">
                <a:latin typeface="Courier New" charset="0"/>
                <a:cs typeface="Courier New" charset="0"/>
              </a:rPr>
              <a:t>gridlabd</a:t>
            </a:r>
            <a:r>
              <a:rPr lang="en-US" b="1" dirty="0">
                <a:latin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cs typeface="Courier New" charset="0"/>
              </a:rPr>
              <a:t>run_file.glm</a:t>
            </a:r>
            <a:endParaRPr lang="en-US" b="1" dirty="0">
              <a:latin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695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>
                <a:latin typeface="Arial" charset="0"/>
              </a:rPr>
              <a:t>Saving output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Output by default goes to current executable location</a:t>
            </a:r>
          </a:p>
          <a:p>
            <a:pPr lvl="1"/>
            <a:r>
              <a:rPr lang="en-US" dirty="0">
                <a:latin typeface="Arial" charset="0"/>
              </a:rPr>
              <a:t>Only saves final state of the system</a:t>
            </a:r>
          </a:p>
          <a:p>
            <a:pPr eaLnBrk="1" hangingPunct="1"/>
            <a:endParaRPr lang="en-US" dirty="0" smtClean="0">
              <a:latin typeface="Arial" charset="0"/>
            </a:endParaRPr>
          </a:p>
          <a:p>
            <a:pPr eaLnBrk="1" hangingPunct="1"/>
            <a:r>
              <a:rPr lang="en-US" dirty="0" smtClean="0">
                <a:latin typeface="Arial" charset="0"/>
              </a:rPr>
              <a:t>Sending </a:t>
            </a:r>
            <a:r>
              <a:rPr lang="en-US" dirty="0">
                <a:latin typeface="Arial" charset="0"/>
              </a:rPr>
              <a:t>output to another file</a:t>
            </a:r>
          </a:p>
          <a:p>
            <a:pPr eaLnBrk="1" hangingPunct="1">
              <a:buFontTx/>
              <a:buNone/>
            </a:pPr>
            <a:r>
              <a:rPr lang="en-US" dirty="0">
                <a:latin typeface="Arial" charset="0"/>
              </a:rPr>
              <a:t>	</a:t>
            </a:r>
            <a:r>
              <a:rPr lang="en-US" sz="2400" b="0" dirty="0">
                <a:latin typeface="Courier New" charset="0"/>
                <a:cs typeface="Courier New" charset="0"/>
              </a:rPr>
              <a:t>host%</a:t>
            </a:r>
            <a:r>
              <a:rPr lang="en-US" sz="2400" dirty="0">
                <a:latin typeface="Courier New" charset="0"/>
                <a:cs typeface="Courier New" charset="0"/>
              </a:rPr>
              <a:t> </a:t>
            </a:r>
            <a:r>
              <a:rPr lang="en-US" sz="2400" b="0" dirty="0" err="1">
                <a:latin typeface="Courier New" charset="0"/>
                <a:cs typeface="Courier New" charset="0"/>
              </a:rPr>
              <a:t>gridlabd</a:t>
            </a:r>
            <a:r>
              <a:rPr lang="en-US" sz="2400" b="0" dirty="0">
                <a:latin typeface="Courier New" charset="0"/>
                <a:cs typeface="Courier New" charset="0"/>
              </a:rPr>
              <a:t> file1.glm </a:t>
            </a:r>
            <a:r>
              <a:rPr lang="en-US" sz="2400" b="1" dirty="0">
                <a:latin typeface="Courier New" charset="0"/>
                <a:cs typeface="Courier New" charset="0"/>
              </a:rPr>
              <a:t>-o file1.xml</a:t>
            </a:r>
          </a:p>
          <a:p>
            <a:pPr lvl="1"/>
            <a:r>
              <a:rPr lang="en-US" dirty="0" smtClean="0">
                <a:latin typeface="Arial" charset="0"/>
              </a:rPr>
              <a:t>Saves </a:t>
            </a:r>
            <a:r>
              <a:rPr lang="en-US" dirty="0">
                <a:latin typeface="Arial" charset="0"/>
              </a:rPr>
              <a:t>the instance this run </a:t>
            </a:r>
            <a:r>
              <a:rPr lang="en-US" dirty="0" smtClean="0">
                <a:latin typeface="Arial" charset="0"/>
              </a:rPr>
              <a:t>created</a:t>
            </a:r>
          </a:p>
          <a:p>
            <a:endParaRPr lang="en-US" dirty="0" smtClean="0">
              <a:latin typeface="Arial" charset="0"/>
            </a:endParaRPr>
          </a:p>
          <a:p>
            <a:r>
              <a:rPr lang="en-US" dirty="0" smtClean="0">
                <a:latin typeface="Arial" charset="0"/>
              </a:rPr>
              <a:t>Be </a:t>
            </a:r>
            <a:r>
              <a:rPr lang="en-US" dirty="0">
                <a:latin typeface="Arial" charset="0"/>
              </a:rPr>
              <a:t>careful not to overwrite input file</a:t>
            </a:r>
          </a:p>
          <a:p>
            <a:pPr eaLnBrk="1" hangingPunct="1">
              <a:buFontTx/>
              <a:buNone/>
            </a:pPr>
            <a:r>
              <a:rPr lang="en-US" dirty="0">
                <a:solidFill>
                  <a:srgbClr val="FF0000"/>
                </a:solidFill>
                <a:latin typeface="Arial" charset="0"/>
              </a:rPr>
              <a:t>	</a:t>
            </a:r>
            <a:r>
              <a:rPr lang="en-US" sz="2400" b="0" dirty="0">
                <a:latin typeface="Courier New" charset="0"/>
                <a:cs typeface="Courier New" charset="0"/>
              </a:rPr>
              <a:t>host%</a:t>
            </a:r>
            <a:r>
              <a:rPr lang="en-US" sz="2400" b="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2400" b="0" dirty="0" err="1">
                <a:latin typeface="Courier New" charset="0"/>
                <a:cs typeface="Courier New" charset="0"/>
              </a:rPr>
              <a:t>gridlabd</a:t>
            </a:r>
            <a:r>
              <a:rPr lang="en-US" sz="2400" b="0" dirty="0">
                <a:latin typeface="Courier New" charset="0"/>
                <a:cs typeface="Courier New" charset="0"/>
              </a:rPr>
              <a:t> file1</a:t>
            </a:r>
            <a:r>
              <a:rPr lang="en-US" sz="2400" b="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-o </a:t>
            </a:r>
            <a:r>
              <a:rPr lang="en-US" sz="2400" b="1" dirty="0" smtClean="0">
                <a:solidFill>
                  <a:srgbClr val="FF0000"/>
                </a:solidFill>
                <a:latin typeface="Courier New" charset="0"/>
                <a:cs typeface="Courier New" charset="0"/>
              </a:rPr>
              <a:t>file1.glm (BAD!)</a:t>
            </a:r>
            <a:endParaRPr lang="en-US" sz="2400" dirty="0">
              <a:latin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411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>
                <a:latin typeface="Arial" charset="0"/>
              </a:rPr>
              <a:t>Controlling output messages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</a:rPr>
              <a:t>Warnings can be disabled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dirty="0">
                <a:latin typeface="Arial" charset="0"/>
              </a:rPr>
              <a:t>	</a:t>
            </a:r>
            <a:r>
              <a:rPr lang="en-US" sz="2400" b="0" dirty="0">
                <a:latin typeface="Courier New" charset="0"/>
                <a:cs typeface="Courier New" charset="0"/>
              </a:rPr>
              <a:t>host% </a:t>
            </a:r>
            <a:r>
              <a:rPr lang="en-US" sz="2400" b="0" dirty="0" err="1">
                <a:latin typeface="Courier New" charset="0"/>
                <a:cs typeface="Courier New" charset="0"/>
              </a:rPr>
              <a:t>gridlabd</a:t>
            </a:r>
            <a:r>
              <a:rPr lang="en-US" sz="2400" b="0" dirty="0">
                <a:latin typeface="Courier New" charset="0"/>
                <a:cs typeface="Courier New" charset="0"/>
              </a:rPr>
              <a:t> </a:t>
            </a:r>
            <a:r>
              <a:rPr lang="en-US" sz="2400" b="1" dirty="0">
                <a:latin typeface="Courier New" charset="0"/>
                <a:cs typeface="Courier New" charset="0"/>
              </a:rPr>
              <a:t>--warn </a:t>
            </a:r>
            <a:r>
              <a:rPr lang="en-US" sz="2400" b="0" dirty="0">
                <a:latin typeface="Courier New" charset="0"/>
                <a:cs typeface="Courier New" charset="0"/>
              </a:rPr>
              <a:t>file1.glm</a:t>
            </a:r>
            <a:endParaRPr lang="en-US" b="0" dirty="0">
              <a:latin typeface="Arial" charset="0"/>
            </a:endParaRPr>
          </a:p>
          <a:p>
            <a:pPr eaLnBrk="1" hangingPunct="1">
              <a:lnSpc>
                <a:spcPct val="90000"/>
              </a:lnSpc>
            </a:pPr>
            <a:endParaRPr lang="en-US" dirty="0" smtClean="0">
              <a:latin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</a:rPr>
              <a:t>Verbose </a:t>
            </a:r>
            <a:r>
              <a:rPr lang="en-US" dirty="0">
                <a:latin typeface="Arial" charset="0"/>
              </a:rPr>
              <a:t>output can be enabled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dirty="0">
                <a:latin typeface="Arial" charset="0"/>
              </a:rPr>
              <a:t>	</a:t>
            </a:r>
            <a:r>
              <a:rPr lang="en-US" sz="2400" b="0" dirty="0">
                <a:latin typeface="Courier New" charset="0"/>
                <a:cs typeface="Courier New" charset="0"/>
              </a:rPr>
              <a:t>host% </a:t>
            </a:r>
            <a:r>
              <a:rPr lang="en-US" sz="2400" b="0" dirty="0" err="1">
                <a:latin typeface="Courier New" charset="0"/>
                <a:cs typeface="Courier New" charset="0"/>
              </a:rPr>
              <a:t>gridlabd</a:t>
            </a:r>
            <a:r>
              <a:rPr lang="en-US" sz="2400" b="0" dirty="0">
                <a:latin typeface="Courier New" charset="0"/>
                <a:cs typeface="Courier New" charset="0"/>
              </a:rPr>
              <a:t> </a:t>
            </a:r>
            <a:r>
              <a:rPr lang="en-US" sz="2400" b="1" dirty="0">
                <a:latin typeface="Courier New" charset="0"/>
                <a:cs typeface="Courier New" charset="0"/>
              </a:rPr>
              <a:t>--verbose </a:t>
            </a:r>
            <a:r>
              <a:rPr lang="en-US" sz="2400" b="0" dirty="0">
                <a:latin typeface="Courier New" charset="0"/>
                <a:cs typeface="Courier New" charset="0"/>
              </a:rPr>
              <a:t>file1.glm</a:t>
            </a:r>
            <a:endParaRPr lang="en-US" b="0" dirty="0">
              <a:latin typeface="Arial" charset="0"/>
            </a:endParaRPr>
          </a:p>
          <a:p>
            <a:pPr eaLnBrk="1" hangingPunct="1">
              <a:lnSpc>
                <a:spcPct val="90000"/>
              </a:lnSpc>
            </a:pPr>
            <a:endParaRPr lang="en-US" dirty="0" smtClean="0">
              <a:latin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</a:rPr>
              <a:t>Debug </a:t>
            </a:r>
            <a:r>
              <a:rPr lang="en-US" dirty="0">
                <a:latin typeface="Arial" charset="0"/>
              </a:rPr>
              <a:t>messages can be toggled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dirty="0">
                <a:latin typeface="Arial" charset="0"/>
              </a:rPr>
              <a:t>	</a:t>
            </a:r>
            <a:r>
              <a:rPr lang="en-US" sz="2400" b="0" dirty="0">
                <a:latin typeface="Courier New" charset="0"/>
                <a:cs typeface="Courier New" charset="0"/>
              </a:rPr>
              <a:t>host% </a:t>
            </a:r>
            <a:r>
              <a:rPr lang="en-US" sz="2400" b="0" dirty="0" err="1">
                <a:latin typeface="Courier New" charset="0"/>
                <a:cs typeface="Courier New" charset="0"/>
              </a:rPr>
              <a:t>gridlabd</a:t>
            </a:r>
            <a:r>
              <a:rPr lang="en-US" sz="2400" b="0" dirty="0">
                <a:latin typeface="Courier New" charset="0"/>
                <a:cs typeface="Courier New" charset="0"/>
              </a:rPr>
              <a:t> </a:t>
            </a:r>
            <a:r>
              <a:rPr lang="en-US" sz="2400" b="1" dirty="0">
                <a:latin typeface="Courier New" charset="0"/>
                <a:cs typeface="Courier New" charset="0"/>
              </a:rPr>
              <a:t>--debug </a:t>
            </a:r>
            <a:r>
              <a:rPr lang="en-US" sz="2400" b="0" dirty="0">
                <a:latin typeface="Courier New" charset="0"/>
                <a:cs typeface="Courier New" charset="0"/>
              </a:rPr>
              <a:t>file1.glm</a:t>
            </a:r>
            <a:endParaRPr lang="en-US" b="0" dirty="0">
              <a:latin typeface="Arial" charset="0"/>
            </a:endParaRPr>
          </a:p>
          <a:p>
            <a:pPr eaLnBrk="1" hangingPunct="1">
              <a:lnSpc>
                <a:spcPct val="90000"/>
              </a:lnSpc>
            </a:pPr>
            <a:endParaRPr lang="en-US" dirty="0" smtClean="0">
              <a:latin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</a:rPr>
              <a:t>Quiet </a:t>
            </a:r>
            <a:r>
              <a:rPr lang="en-US" dirty="0">
                <a:latin typeface="Arial" charset="0"/>
              </a:rPr>
              <a:t>suppresses almost all messages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dirty="0">
                <a:latin typeface="Arial" charset="0"/>
              </a:rPr>
              <a:t>	</a:t>
            </a:r>
            <a:r>
              <a:rPr lang="en-US" sz="2400" b="0" dirty="0">
                <a:latin typeface="Courier New" charset="0"/>
                <a:cs typeface="Courier New" charset="0"/>
              </a:rPr>
              <a:t>host% </a:t>
            </a:r>
            <a:r>
              <a:rPr lang="en-US" sz="2400" b="0" dirty="0" err="1">
                <a:latin typeface="Courier New" charset="0"/>
                <a:cs typeface="Courier New" charset="0"/>
              </a:rPr>
              <a:t>gridlabd</a:t>
            </a:r>
            <a:r>
              <a:rPr lang="en-US" sz="2400" b="0" dirty="0">
                <a:latin typeface="Courier New" charset="0"/>
                <a:cs typeface="Courier New" charset="0"/>
              </a:rPr>
              <a:t> </a:t>
            </a:r>
            <a:r>
              <a:rPr lang="en-US" sz="2400" b="1" dirty="0">
                <a:latin typeface="Courier New" charset="0"/>
                <a:cs typeface="Courier New" charset="0"/>
              </a:rPr>
              <a:t>--quiet </a:t>
            </a:r>
            <a:r>
              <a:rPr lang="en-US" sz="2400" b="0" dirty="0">
                <a:latin typeface="Courier New" charset="0"/>
                <a:cs typeface="Courier New" charset="0"/>
              </a:rPr>
              <a:t>file1.glm</a:t>
            </a:r>
            <a:endParaRPr lang="en-US" b="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733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>
                <a:latin typeface="Arial" charset="0"/>
              </a:rPr>
              <a:t>Controlling global parameters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</a:rPr>
              <a:t>Many </a:t>
            </a:r>
            <a:r>
              <a:rPr lang="en-US" dirty="0">
                <a:latin typeface="Arial" charset="0"/>
              </a:rPr>
              <a:t>parameters </a:t>
            </a:r>
            <a:r>
              <a:rPr lang="en-US" dirty="0" smtClean="0">
                <a:latin typeface="Arial" charset="0"/>
              </a:rPr>
              <a:t>have </a:t>
            </a:r>
            <a:r>
              <a:rPr lang="en-US" dirty="0">
                <a:latin typeface="Arial" charset="0"/>
              </a:rPr>
              <a:t>global or module scope</a:t>
            </a:r>
          </a:p>
          <a:p>
            <a:pPr lvl="1"/>
            <a:r>
              <a:rPr lang="en-US" dirty="0">
                <a:latin typeface="Arial" charset="0"/>
              </a:rPr>
              <a:t>Custom model parameters also allowed</a:t>
            </a:r>
          </a:p>
          <a:p>
            <a:pPr eaLnBrk="1" hangingPunct="1"/>
            <a:endParaRPr lang="en-US" dirty="0" smtClean="0">
              <a:latin typeface="Arial" charset="0"/>
            </a:endParaRPr>
          </a:p>
          <a:p>
            <a:pPr eaLnBrk="1" hangingPunct="1"/>
            <a:r>
              <a:rPr lang="en-US" dirty="0" smtClean="0">
                <a:latin typeface="Arial" charset="0"/>
              </a:rPr>
              <a:t>Parameters </a:t>
            </a:r>
            <a:r>
              <a:rPr lang="en-US" dirty="0">
                <a:latin typeface="Arial" charset="0"/>
              </a:rPr>
              <a:t>are defined as model </a:t>
            </a:r>
            <a:r>
              <a:rPr lang="en-US" dirty="0" err="1">
                <a:latin typeface="Arial" charset="0"/>
              </a:rPr>
              <a:t>globals</a:t>
            </a:r>
            <a:r>
              <a:rPr lang="en-US" dirty="0">
                <a:latin typeface="Arial" charset="0"/>
              </a:rPr>
              <a:t> </a:t>
            </a:r>
          </a:p>
          <a:p>
            <a:pPr eaLnBrk="1" hangingPunct="1">
              <a:buFontTx/>
              <a:buNone/>
            </a:pPr>
            <a:r>
              <a:rPr lang="en-US" sz="2000" b="0" dirty="0" smtClean="0">
                <a:latin typeface="Courier New" charset="0"/>
                <a:cs typeface="Courier New" charset="0"/>
              </a:rPr>
              <a:t>	host</a:t>
            </a:r>
            <a:r>
              <a:rPr lang="en-US" sz="2000" b="0" dirty="0">
                <a:latin typeface="Courier New" charset="0"/>
                <a:cs typeface="Courier New" charset="0"/>
              </a:rPr>
              <a:t>% </a:t>
            </a:r>
            <a:r>
              <a:rPr lang="en-US" sz="2000" b="0" dirty="0" err="1">
                <a:latin typeface="Courier New" charset="0"/>
                <a:cs typeface="Courier New" charset="0"/>
              </a:rPr>
              <a:t>gridlabd</a:t>
            </a:r>
            <a:r>
              <a:rPr lang="en-US" sz="2000" b="0" dirty="0">
                <a:latin typeface="Courier New" charset="0"/>
                <a:cs typeface="Courier New" charset="0"/>
              </a:rPr>
              <a:t> </a:t>
            </a:r>
            <a:r>
              <a:rPr lang="en-US" sz="2000" b="1" dirty="0">
                <a:latin typeface="Courier New" charset="0"/>
                <a:cs typeface="Courier New" charset="0"/>
              </a:rPr>
              <a:t>–D </a:t>
            </a:r>
            <a:r>
              <a:rPr lang="en-US" sz="2000" b="1" i="1" dirty="0" smtClean="0">
                <a:latin typeface="Courier New" charset="0"/>
                <a:cs typeface="Courier New" charset="0"/>
              </a:rPr>
              <a:t>name</a:t>
            </a:r>
            <a:r>
              <a:rPr lang="en-US" sz="2000" b="1" dirty="0">
                <a:latin typeface="Courier New" charset="0"/>
                <a:cs typeface="Courier New" charset="0"/>
              </a:rPr>
              <a:t>=</a:t>
            </a:r>
            <a:r>
              <a:rPr lang="en-US" sz="2000" b="1" i="1" dirty="0">
                <a:latin typeface="Courier New" charset="0"/>
                <a:cs typeface="Courier New" charset="0"/>
              </a:rPr>
              <a:t>value</a:t>
            </a:r>
            <a:r>
              <a:rPr lang="en-US" sz="2000" b="1" dirty="0">
                <a:latin typeface="Courier New" charset="0"/>
                <a:cs typeface="Courier New" charset="0"/>
              </a:rPr>
              <a:t> </a:t>
            </a:r>
            <a:r>
              <a:rPr lang="en-US" sz="2000" b="0" dirty="0">
                <a:latin typeface="Courier New" charset="0"/>
                <a:cs typeface="Courier New" charset="0"/>
              </a:rPr>
              <a:t>file1.glm</a:t>
            </a:r>
            <a:endParaRPr lang="en-US" sz="2000" b="0" dirty="0">
              <a:latin typeface="Arial" charset="0"/>
            </a:endParaRPr>
          </a:p>
          <a:p>
            <a:pPr eaLnBrk="1" hangingPunct="1"/>
            <a:endParaRPr lang="en-US" dirty="0" smtClean="0">
              <a:latin typeface="Arial" charset="0"/>
            </a:endParaRPr>
          </a:p>
          <a:p>
            <a:pPr eaLnBrk="1" hangingPunct="1"/>
            <a:r>
              <a:rPr lang="en-US" dirty="0" smtClean="0">
                <a:latin typeface="Arial" charset="0"/>
              </a:rPr>
              <a:t>Modules </a:t>
            </a:r>
            <a:r>
              <a:rPr lang="en-US" dirty="0">
                <a:latin typeface="Arial" charset="0"/>
              </a:rPr>
              <a:t>can also have their own </a:t>
            </a:r>
            <a:r>
              <a:rPr lang="en-US" dirty="0" err="1">
                <a:latin typeface="Arial" charset="0"/>
              </a:rPr>
              <a:t>globals</a:t>
            </a:r>
            <a:endParaRPr lang="en-US" dirty="0">
              <a:latin typeface="Arial" charset="0"/>
            </a:endParaRPr>
          </a:p>
          <a:p>
            <a:pPr eaLnBrk="1" hangingPunct="1">
              <a:buFontTx/>
              <a:buNone/>
            </a:pPr>
            <a:r>
              <a:rPr lang="en-US" sz="2000" b="0" dirty="0" smtClean="0">
                <a:latin typeface="Courier New" charset="0"/>
                <a:cs typeface="Courier New" charset="0"/>
              </a:rPr>
              <a:t>	host</a:t>
            </a:r>
            <a:r>
              <a:rPr lang="en-US" sz="2000" b="0" dirty="0">
                <a:latin typeface="Courier New" charset="0"/>
                <a:cs typeface="Courier New" charset="0"/>
              </a:rPr>
              <a:t>% </a:t>
            </a:r>
            <a:r>
              <a:rPr lang="en-US" sz="2000" b="0" dirty="0" err="1">
                <a:latin typeface="Courier New" charset="0"/>
                <a:cs typeface="Courier New" charset="0"/>
              </a:rPr>
              <a:t>gridlabd</a:t>
            </a:r>
            <a:r>
              <a:rPr lang="en-US" sz="2000" b="0" dirty="0">
                <a:latin typeface="Courier New" charset="0"/>
                <a:cs typeface="Courier New" charset="0"/>
              </a:rPr>
              <a:t> –D </a:t>
            </a:r>
            <a:r>
              <a:rPr lang="en-US" sz="2000" b="1" i="1" dirty="0">
                <a:latin typeface="Courier New" charset="0"/>
                <a:cs typeface="Courier New" charset="0"/>
              </a:rPr>
              <a:t>module</a:t>
            </a:r>
            <a:r>
              <a:rPr lang="en-US" sz="2000" b="1" dirty="0" smtClean="0">
                <a:latin typeface="Courier New" charset="0"/>
                <a:cs typeface="Courier New" charset="0"/>
              </a:rPr>
              <a:t>::</a:t>
            </a:r>
            <a:r>
              <a:rPr lang="en-US" sz="2000" b="0" i="1" dirty="0" smtClean="0">
                <a:latin typeface="Courier New" charset="0"/>
                <a:cs typeface="Courier New" charset="0"/>
              </a:rPr>
              <a:t>name</a:t>
            </a:r>
            <a:r>
              <a:rPr lang="en-US" sz="2000" b="0" dirty="0">
                <a:latin typeface="Courier New" charset="0"/>
                <a:cs typeface="Courier New" charset="0"/>
              </a:rPr>
              <a:t>=</a:t>
            </a:r>
            <a:r>
              <a:rPr lang="en-US" sz="2000" b="0" i="1" dirty="0" smtClean="0">
                <a:latin typeface="Courier New" charset="0"/>
                <a:cs typeface="Courier New" charset="0"/>
              </a:rPr>
              <a:t>value</a:t>
            </a:r>
            <a:r>
              <a:rPr lang="en-US" sz="2000" b="0" dirty="0" smtClean="0">
                <a:latin typeface="Courier New" charset="0"/>
                <a:cs typeface="Courier New" charset="0"/>
              </a:rPr>
              <a:t> file1.glm</a:t>
            </a:r>
            <a:endParaRPr lang="en-US" sz="2000" b="0" i="1" dirty="0">
              <a:latin typeface="Arial" charset="0"/>
            </a:endParaRPr>
          </a:p>
          <a:p>
            <a:pPr lvl="1"/>
            <a:r>
              <a:rPr lang="en-US" dirty="0" smtClean="0">
                <a:latin typeface="Arial" charset="0"/>
              </a:rPr>
              <a:t>(More </a:t>
            </a:r>
            <a:r>
              <a:rPr lang="en-US" dirty="0">
                <a:latin typeface="Arial" charset="0"/>
              </a:rPr>
              <a:t>about this when using GLM macros)</a:t>
            </a:r>
          </a:p>
        </p:txBody>
      </p:sp>
    </p:spTree>
    <p:extLst>
      <p:ext uri="{BB962C8B-B14F-4D97-AF65-F5344CB8AC3E}">
        <p14:creationId xmlns:p14="http://schemas.microsoft.com/office/powerpoint/2010/main" val="4280935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>
                <a:latin typeface="Arial" charset="0"/>
              </a:rPr>
              <a:t>Some useful </a:t>
            </a:r>
            <a:r>
              <a:rPr lang="en-US" sz="3200" dirty="0" smtClean="0">
                <a:latin typeface="Arial" charset="0"/>
              </a:rPr>
              <a:t>global variables</a:t>
            </a:r>
            <a:endParaRPr lang="en-US" sz="3200" dirty="0">
              <a:latin typeface="Arial" charset="0"/>
            </a:endParaRPr>
          </a:p>
        </p:txBody>
      </p:sp>
      <p:graphicFrame>
        <p:nvGraphicFramePr>
          <p:cNvPr id="62518" name="Group 54"/>
          <p:cNvGraphicFramePr>
            <a:graphicFrameLocks noGrp="1"/>
          </p:cNvGraphicFramePr>
          <p:nvPr>
            <p:ph idx="4294967295"/>
          </p:nvPr>
        </p:nvGraphicFramePr>
        <p:xfrm>
          <a:off x="457200" y="1600200"/>
          <a:ext cx="8229600" cy="4962525"/>
        </p:xfrm>
        <a:graphic>
          <a:graphicData uri="http://schemas.openxmlformats.org/drawingml/2006/table">
            <a:tbl>
              <a:tblPr/>
              <a:tblGrid>
                <a:gridCol w="1752600"/>
                <a:gridCol w="6477000"/>
              </a:tblGrid>
              <a:tr h="7010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iteration_limit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Maximum number of iterations allowed before convergence fails (default=100)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0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dumpfile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File to use for model dump if simulation fails (default=gridlabd.xml)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287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stoptime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Simulation time at which to stop regardless of state (default=never)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96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kmlfile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Google Earth output file (default=gridlabd.kml)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922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urlbase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URL base for stylesheets when viewing XML files in a browser (default=http://www.gridlabd.org)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287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timezone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The default timezone to use if non specified in the model (default=locale)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0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randomseed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Deterministic pseudo-random number seed; 0 means non-deterministic random numbers (default=0)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1401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>
                <a:latin typeface="Arial" charset="0"/>
              </a:rPr>
              <a:t>Reading error messages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Loader messages</a:t>
            </a:r>
          </a:p>
          <a:p>
            <a:pPr lvl="1" eaLnBrk="1" hangingPunct="1">
              <a:buFontTx/>
              <a:buNone/>
            </a:pPr>
            <a:r>
              <a:rPr lang="en-US" i="1">
                <a:latin typeface="Courier New" charset="0"/>
                <a:cs typeface="Courier New" charset="0"/>
              </a:rPr>
              <a:t>file</a:t>
            </a:r>
            <a:r>
              <a:rPr lang="en-US">
                <a:latin typeface="Courier New" charset="0"/>
                <a:cs typeface="Courier New" charset="0"/>
              </a:rPr>
              <a:t>.glm(</a:t>
            </a:r>
            <a:r>
              <a:rPr lang="en-US" i="1">
                <a:latin typeface="Courier New" charset="0"/>
                <a:cs typeface="Courier New" charset="0"/>
              </a:rPr>
              <a:t>line</a:t>
            </a:r>
            <a:r>
              <a:rPr lang="en-US">
                <a:latin typeface="Courier New" charset="0"/>
                <a:cs typeface="Courier New" charset="0"/>
              </a:rPr>
              <a:t>): </a:t>
            </a:r>
            <a:r>
              <a:rPr lang="en-US" i="1">
                <a:latin typeface="Courier New" charset="0"/>
                <a:cs typeface="Courier New" charset="0"/>
              </a:rPr>
              <a:t>load message</a:t>
            </a:r>
          </a:p>
          <a:p>
            <a:pPr eaLnBrk="1" hangingPunct="1"/>
            <a:r>
              <a:rPr lang="en-US">
                <a:latin typeface="Arial" charset="0"/>
              </a:rPr>
              <a:t>Compiler messages</a:t>
            </a:r>
          </a:p>
          <a:p>
            <a:pPr lvl="1" eaLnBrk="1" hangingPunct="1">
              <a:buFontTx/>
              <a:buNone/>
            </a:pPr>
            <a:r>
              <a:rPr lang="en-US" i="1">
                <a:latin typeface="Courier New" charset="0"/>
                <a:cs typeface="Courier New" charset="0"/>
              </a:rPr>
              <a:t>file</a:t>
            </a:r>
            <a:r>
              <a:rPr lang="en-US">
                <a:latin typeface="Courier New" charset="0"/>
                <a:cs typeface="Courier New" charset="0"/>
              </a:rPr>
              <a:t>.glm(</a:t>
            </a:r>
            <a:r>
              <a:rPr lang="en-US" i="1">
                <a:latin typeface="Courier New" charset="0"/>
                <a:cs typeface="Courier New" charset="0"/>
              </a:rPr>
              <a:t>line</a:t>
            </a:r>
            <a:r>
              <a:rPr lang="en-US">
                <a:latin typeface="Courier New" charset="0"/>
                <a:cs typeface="Courier New" charset="0"/>
              </a:rPr>
              <a:t>): </a:t>
            </a:r>
            <a:r>
              <a:rPr lang="en-US" i="1">
                <a:latin typeface="Courier New" charset="0"/>
                <a:cs typeface="Courier New" charset="0"/>
              </a:rPr>
              <a:t>cpp message</a:t>
            </a:r>
          </a:p>
          <a:p>
            <a:pPr lvl="1" eaLnBrk="1" hangingPunct="1">
              <a:buFontTx/>
              <a:buNone/>
            </a:pPr>
            <a:r>
              <a:rPr lang="en-US">
                <a:latin typeface="Arial" charset="0"/>
              </a:rPr>
              <a:t>-or-</a:t>
            </a:r>
          </a:p>
          <a:p>
            <a:pPr lvl="1" eaLnBrk="1" hangingPunct="1">
              <a:buFontTx/>
              <a:buNone/>
            </a:pPr>
            <a:r>
              <a:rPr lang="en-US" i="1">
                <a:latin typeface="Courier New" charset="0"/>
                <a:cs typeface="Courier New" charset="0"/>
              </a:rPr>
              <a:t>file</a:t>
            </a:r>
            <a:r>
              <a:rPr lang="en-US">
                <a:latin typeface="Courier New" charset="0"/>
                <a:cs typeface="Courier New" charset="0"/>
              </a:rPr>
              <a:t>.cpp(</a:t>
            </a:r>
            <a:r>
              <a:rPr lang="en-US" i="1">
                <a:latin typeface="Courier New" charset="0"/>
                <a:cs typeface="Courier New" charset="0"/>
              </a:rPr>
              <a:t>line</a:t>
            </a:r>
            <a:r>
              <a:rPr lang="en-US">
                <a:latin typeface="Courier New" charset="0"/>
                <a:cs typeface="Courier New" charset="0"/>
              </a:rPr>
              <a:t>): </a:t>
            </a:r>
            <a:r>
              <a:rPr lang="en-US" i="1">
                <a:latin typeface="Courier New" charset="0"/>
                <a:cs typeface="Courier New" charset="0"/>
              </a:rPr>
              <a:t>cpp message</a:t>
            </a:r>
            <a:endParaRPr lang="en-US"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>
                <a:latin typeface="Arial" charset="0"/>
              </a:rPr>
              <a:t>Simulator runtime messages</a:t>
            </a:r>
          </a:p>
          <a:p>
            <a:pPr lvl="1" eaLnBrk="1" hangingPunct="1">
              <a:buFontTx/>
              <a:buNone/>
            </a:pPr>
            <a:r>
              <a:rPr lang="en-US">
                <a:latin typeface="Courier New" charset="0"/>
                <a:cs typeface="Courier New" charset="0"/>
              </a:rPr>
              <a:t>ERROR[</a:t>
            </a:r>
            <a:r>
              <a:rPr lang="en-US" i="1">
                <a:latin typeface="Courier New" charset="0"/>
                <a:cs typeface="Courier New" charset="0"/>
              </a:rPr>
              <a:t>timestamp</a:t>
            </a:r>
            <a:r>
              <a:rPr lang="en-US">
                <a:latin typeface="Courier New" charset="0"/>
                <a:cs typeface="Courier New" charset="0"/>
              </a:rPr>
              <a:t>]: </a:t>
            </a:r>
            <a:r>
              <a:rPr lang="en-US" i="1">
                <a:latin typeface="Courier New" charset="0"/>
                <a:cs typeface="Courier New" charset="0"/>
              </a:rPr>
              <a:t>exec message</a:t>
            </a:r>
          </a:p>
        </p:txBody>
      </p:sp>
    </p:spTree>
    <p:extLst>
      <p:ext uri="{BB962C8B-B14F-4D97-AF65-F5344CB8AC3E}">
        <p14:creationId xmlns:p14="http://schemas.microsoft.com/office/powerpoint/2010/main" val="144949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>
                <a:latin typeface="Arial" charset="0"/>
              </a:rPr>
              <a:t>What to expect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Does not address the following topics: </a:t>
            </a:r>
            <a:endParaRPr lang="en-US" dirty="0" smtClean="0">
              <a:latin typeface="Arial" charset="0"/>
            </a:endParaRPr>
          </a:p>
          <a:p>
            <a:pPr lvl="1"/>
            <a:r>
              <a:rPr lang="en-US" sz="2000" dirty="0">
                <a:latin typeface="Arial" charset="0"/>
              </a:rPr>
              <a:t>How to </a:t>
            </a:r>
            <a:r>
              <a:rPr lang="en-US" sz="2000" dirty="0" smtClean="0">
                <a:latin typeface="Arial" charset="0"/>
              </a:rPr>
              <a:t>integrate or link </a:t>
            </a:r>
            <a:r>
              <a:rPr lang="en-US" sz="2000" dirty="0" err="1" smtClean="0">
                <a:latin typeface="Arial" charset="0"/>
              </a:rPr>
              <a:t>GridLAB</a:t>
            </a:r>
            <a:r>
              <a:rPr lang="en-US" sz="2000" dirty="0" smtClean="0">
                <a:latin typeface="Arial" charset="0"/>
              </a:rPr>
              <a:t>-D with </a:t>
            </a:r>
            <a:r>
              <a:rPr lang="en-US" sz="2000" dirty="0">
                <a:latin typeface="Arial" charset="0"/>
              </a:rPr>
              <a:t>other </a:t>
            </a:r>
            <a:r>
              <a:rPr lang="en-US" sz="2000" dirty="0" smtClean="0">
                <a:latin typeface="Arial" charset="0"/>
              </a:rPr>
              <a:t>simulations</a:t>
            </a:r>
            <a:endParaRPr lang="en-US" sz="2000" dirty="0">
              <a:latin typeface="Arial" charset="0"/>
            </a:endParaRPr>
          </a:p>
          <a:p>
            <a:pPr lvl="1" eaLnBrk="1" hangingPunct="1"/>
            <a:r>
              <a:rPr lang="en-US" sz="2000" dirty="0" smtClean="0">
                <a:latin typeface="Arial" charset="0"/>
              </a:rPr>
              <a:t>How </a:t>
            </a:r>
            <a:r>
              <a:rPr lang="en-US" sz="2000" dirty="0">
                <a:latin typeface="Arial" charset="0"/>
              </a:rPr>
              <a:t>to </a:t>
            </a:r>
            <a:r>
              <a:rPr lang="en-US" sz="2000" dirty="0" smtClean="0">
                <a:latin typeface="Arial" charset="0"/>
              </a:rPr>
              <a:t>change how </a:t>
            </a:r>
            <a:r>
              <a:rPr lang="en-US" sz="2000" dirty="0" err="1" smtClean="0">
                <a:latin typeface="Arial" charset="0"/>
              </a:rPr>
              <a:t>GridLAB</a:t>
            </a:r>
            <a:r>
              <a:rPr lang="en-US" sz="2000" dirty="0" smtClean="0">
                <a:latin typeface="Arial" charset="0"/>
              </a:rPr>
              <a:t>-D works internally</a:t>
            </a:r>
          </a:p>
          <a:p>
            <a:pPr eaLnBrk="1" hangingPunct="1"/>
            <a:r>
              <a:rPr lang="en-US" dirty="0" smtClean="0">
                <a:latin typeface="Arial" charset="0"/>
              </a:rPr>
              <a:t>You </a:t>
            </a:r>
            <a:r>
              <a:rPr lang="en-US" dirty="0">
                <a:latin typeface="Arial" charset="0"/>
              </a:rPr>
              <a:t>will need the following to </a:t>
            </a:r>
            <a:r>
              <a:rPr lang="en-US" dirty="0" smtClean="0">
                <a:latin typeface="Arial" charset="0"/>
              </a:rPr>
              <a:t>complete exercises: </a:t>
            </a:r>
            <a:endParaRPr lang="en-US" dirty="0">
              <a:latin typeface="Arial" charset="0"/>
            </a:endParaRPr>
          </a:p>
          <a:p>
            <a:pPr lvl="1"/>
            <a:r>
              <a:rPr lang="en-US" sz="2000" dirty="0">
                <a:latin typeface="Arial" charset="0"/>
              </a:rPr>
              <a:t>A system on which to install </a:t>
            </a:r>
            <a:r>
              <a:rPr lang="en-US" sz="2000" dirty="0" err="1">
                <a:latin typeface="Arial" charset="0"/>
              </a:rPr>
              <a:t>GridLAB</a:t>
            </a:r>
            <a:r>
              <a:rPr lang="en-US" sz="2000" dirty="0">
                <a:latin typeface="Arial" charset="0"/>
              </a:rPr>
              <a:t>-D </a:t>
            </a:r>
            <a:r>
              <a:rPr lang="en-US" sz="2000" dirty="0" smtClean="0">
                <a:latin typeface="Arial" charset="0"/>
              </a:rPr>
              <a:t>(Windows 64, RHEL-6, or Mac OSX Mavericks or Yosemite)</a:t>
            </a:r>
            <a:endParaRPr lang="en-US" sz="2000" dirty="0">
              <a:latin typeface="Arial" charset="0"/>
            </a:endParaRPr>
          </a:p>
          <a:p>
            <a:pPr lvl="1"/>
            <a:r>
              <a:rPr lang="en-US" sz="2000" dirty="0" smtClean="0">
                <a:latin typeface="Arial" charset="0"/>
              </a:rPr>
              <a:t>Install </a:t>
            </a:r>
            <a:r>
              <a:rPr lang="en-US" sz="2000" dirty="0" err="1" smtClean="0">
                <a:latin typeface="Arial" charset="0"/>
              </a:rPr>
              <a:t>GridLAB</a:t>
            </a:r>
            <a:r>
              <a:rPr lang="en-US" sz="2000" dirty="0">
                <a:latin typeface="Arial" charset="0"/>
              </a:rPr>
              <a:t>-D from </a:t>
            </a:r>
            <a:r>
              <a:rPr lang="en-US" sz="2000" b="1" u="sng" dirty="0">
                <a:latin typeface="Arial" charset="0"/>
              </a:rPr>
              <a:t>https://</a:t>
            </a:r>
            <a:r>
              <a:rPr lang="en-US" sz="2000" b="1" u="sng" dirty="0" err="1" smtClean="0">
                <a:latin typeface="Arial" charset="0"/>
              </a:rPr>
              <a:t>github.com</a:t>
            </a:r>
            <a:r>
              <a:rPr lang="en-US" sz="2000" b="1" u="sng" dirty="0" smtClean="0">
                <a:latin typeface="Arial" charset="0"/>
              </a:rPr>
              <a:t>/</a:t>
            </a:r>
            <a:r>
              <a:rPr lang="en-US" sz="2000" b="1" u="sng" dirty="0" err="1" smtClean="0">
                <a:latin typeface="Arial" charset="0"/>
              </a:rPr>
              <a:t>dchassin</a:t>
            </a:r>
            <a:r>
              <a:rPr lang="en-US" sz="2000" b="1" u="sng" dirty="0" smtClean="0">
                <a:latin typeface="Arial" charset="0"/>
              </a:rPr>
              <a:t>/</a:t>
            </a:r>
            <a:r>
              <a:rPr lang="en-US" sz="2000" b="1" u="sng" dirty="0" err="1" smtClean="0">
                <a:latin typeface="Arial" charset="0"/>
              </a:rPr>
              <a:t>gridlabd</a:t>
            </a:r>
            <a:endParaRPr lang="en-US" sz="2000" b="1" u="sng" dirty="0" smtClean="0">
              <a:latin typeface="Arial" charset="0"/>
            </a:endParaRPr>
          </a:p>
          <a:p>
            <a:pPr lvl="1"/>
            <a:r>
              <a:rPr lang="en-US" sz="2000" dirty="0">
                <a:latin typeface="Arial" charset="0"/>
              </a:rPr>
              <a:t>Development tools (e.g</a:t>
            </a:r>
            <a:r>
              <a:rPr lang="en-US" sz="2000" dirty="0" smtClean="0">
                <a:latin typeface="Arial" charset="0"/>
              </a:rPr>
              <a:t>., </a:t>
            </a:r>
            <a:r>
              <a:rPr lang="en-US" sz="2000" dirty="0" err="1" smtClean="0">
                <a:latin typeface="Arial" charset="0"/>
              </a:rPr>
              <a:t>git</a:t>
            </a:r>
            <a:r>
              <a:rPr lang="en-US" sz="2000" dirty="0" smtClean="0">
                <a:latin typeface="Arial" charset="0"/>
              </a:rPr>
              <a:t>, </a:t>
            </a:r>
            <a:r>
              <a:rPr lang="en-US" sz="2000" dirty="0" err="1" smtClean="0">
                <a:latin typeface="Arial" charset="0"/>
              </a:rPr>
              <a:t>autotools</a:t>
            </a:r>
            <a:r>
              <a:rPr lang="en-US" sz="2000" dirty="0" smtClean="0">
                <a:latin typeface="Arial" charset="0"/>
              </a:rPr>
              <a:t>, </a:t>
            </a:r>
            <a:r>
              <a:rPr lang="en-US" sz="2000" dirty="0" err="1" smtClean="0">
                <a:latin typeface="Arial" charset="0"/>
              </a:rPr>
              <a:t>gcc</a:t>
            </a:r>
            <a:r>
              <a:rPr lang="en-US" sz="2000" dirty="0" smtClean="0">
                <a:latin typeface="Arial" charset="0"/>
              </a:rPr>
              <a:t>/</a:t>
            </a:r>
            <a:r>
              <a:rPr lang="en-US" sz="2000" dirty="0" err="1" smtClean="0">
                <a:latin typeface="Arial" charset="0"/>
              </a:rPr>
              <a:t>mingw</a:t>
            </a:r>
            <a:r>
              <a:rPr lang="en-US" sz="2000" dirty="0" smtClean="0">
                <a:latin typeface="Arial" charset="0"/>
              </a:rPr>
              <a:t>, </a:t>
            </a:r>
            <a:r>
              <a:rPr lang="en-US" sz="2000" dirty="0" err="1">
                <a:latin typeface="Arial" charset="0"/>
              </a:rPr>
              <a:t>gdb</a:t>
            </a:r>
            <a:r>
              <a:rPr lang="en-US" sz="2000" dirty="0">
                <a:latin typeface="Arial" charset="0"/>
              </a:rPr>
              <a:t>, </a:t>
            </a:r>
            <a:r>
              <a:rPr lang="en-US" sz="2000" dirty="0" err="1">
                <a:latin typeface="Arial" charset="0"/>
              </a:rPr>
              <a:t>lldb</a:t>
            </a:r>
            <a:r>
              <a:rPr lang="en-US" sz="2000" dirty="0">
                <a:latin typeface="Arial" charset="0"/>
              </a:rPr>
              <a:t>)</a:t>
            </a:r>
            <a:endParaRPr lang="en-US" sz="1600" dirty="0">
              <a:latin typeface="Arial" charset="0"/>
            </a:endParaRPr>
          </a:p>
          <a:p>
            <a:pPr lvl="1" eaLnBrk="1" hangingPunct="1"/>
            <a:r>
              <a:rPr lang="en-US" sz="2000" dirty="0" smtClean="0">
                <a:latin typeface="Arial" charset="0"/>
              </a:rPr>
              <a:t>Install </a:t>
            </a:r>
            <a:r>
              <a:rPr lang="en-US" sz="2000" dirty="0" err="1" smtClean="0">
                <a:latin typeface="Arial" charset="0"/>
              </a:rPr>
              <a:t>Matlab</a:t>
            </a:r>
            <a:r>
              <a:rPr lang="en-US" sz="2000" dirty="0" smtClean="0">
                <a:latin typeface="Arial" charset="0"/>
              </a:rPr>
              <a:t> and MySQL</a:t>
            </a:r>
          </a:p>
          <a:p>
            <a:pPr lvl="1" eaLnBrk="1" hangingPunct="1"/>
            <a:r>
              <a:rPr lang="en-US" sz="2000" dirty="0" smtClean="0">
                <a:latin typeface="Arial" charset="0"/>
              </a:rPr>
              <a:t>Material written for Eclipse users, but this is not required</a:t>
            </a:r>
            <a:endParaRPr lang="en-US" sz="2000" dirty="0">
              <a:latin typeface="Arial" charset="0"/>
            </a:endParaRPr>
          </a:p>
          <a:p>
            <a:pPr lvl="1" eaLnBrk="1" hangingPunct="1"/>
            <a:r>
              <a:rPr lang="en-US" sz="2000" dirty="0" smtClean="0">
                <a:latin typeface="Arial" charset="0"/>
              </a:rPr>
              <a:t>Optional tools include (e.g., </a:t>
            </a:r>
            <a:r>
              <a:rPr lang="en-US" sz="2000" dirty="0" err="1" smtClean="0">
                <a:latin typeface="Arial" charset="0"/>
              </a:rPr>
              <a:t>gnuplot</a:t>
            </a:r>
            <a:r>
              <a:rPr lang="en-US" sz="2000" dirty="0" smtClean="0">
                <a:latin typeface="Arial" charset="0"/>
              </a:rPr>
              <a:t>) not used </a:t>
            </a:r>
            <a:r>
              <a:rPr lang="en-US" sz="2000" dirty="0">
                <a:latin typeface="Arial" charset="0"/>
              </a:rPr>
              <a:t>in this </a:t>
            </a:r>
            <a:r>
              <a:rPr lang="en-US" sz="2000" dirty="0" smtClean="0">
                <a:latin typeface="Arial" charset="0"/>
              </a:rPr>
              <a:t>course.</a:t>
            </a:r>
          </a:p>
          <a:p>
            <a:r>
              <a:rPr lang="en-US" dirty="0" smtClean="0">
                <a:latin typeface="Arial" charset="0"/>
              </a:rPr>
              <a:t>Note regarding </a:t>
            </a:r>
            <a:r>
              <a:rPr lang="en-US" dirty="0" err="1" smtClean="0">
                <a:latin typeface="Arial" charset="0"/>
              </a:rPr>
              <a:t>GridLAB</a:t>
            </a:r>
            <a:r>
              <a:rPr lang="en-US" dirty="0" smtClean="0">
                <a:latin typeface="Arial" charset="0"/>
              </a:rPr>
              <a:t>-D Version</a:t>
            </a:r>
            <a:endParaRPr lang="en-US" dirty="0">
              <a:latin typeface="Arial" charset="0"/>
            </a:endParaRPr>
          </a:p>
          <a:p>
            <a:pPr lvl="1"/>
            <a:r>
              <a:rPr lang="en-US" dirty="0" smtClean="0">
                <a:latin typeface="Arial" charset="0"/>
              </a:rPr>
              <a:t>Material includes features only supported as of Version 4.0</a:t>
            </a:r>
          </a:p>
        </p:txBody>
      </p:sp>
    </p:spTree>
    <p:extLst>
      <p:ext uri="{BB962C8B-B14F-4D97-AF65-F5344CB8AC3E}">
        <p14:creationId xmlns:p14="http://schemas.microsoft.com/office/powerpoint/2010/main" val="12205493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>
                <a:latin typeface="Arial" charset="0"/>
              </a:rPr>
              <a:t>Configuration files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err="1">
                <a:latin typeface="Arial" charset="0"/>
              </a:rPr>
              <a:t>gridlabd.conf</a:t>
            </a:r>
            <a:endParaRPr lang="en-US" dirty="0">
              <a:latin typeface="Arial" charset="0"/>
            </a:endParaRPr>
          </a:p>
          <a:p>
            <a:pPr lvl="1" eaLnBrk="1" hangingPunct="1"/>
            <a:r>
              <a:rPr lang="en-US" dirty="0" smtClean="0">
                <a:latin typeface="Arial" charset="0"/>
              </a:rPr>
              <a:t>System copy is in </a:t>
            </a:r>
            <a:r>
              <a:rPr lang="en-US" b="1" dirty="0" smtClean="0">
                <a:latin typeface="Arial" charset="0"/>
              </a:rPr>
              <a:t>/</a:t>
            </a:r>
            <a:r>
              <a:rPr lang="en-US" b="1" dirty="0" err="1" smtClean="0">
                <a:latin typeface="Arial" charset="0"/>
              </a:rPr>
              <a:t>usr</a:t>
            </a:r>
            <a:r>
              <a:rPr lang="en-US" b="1" dirty="0" smtClean="0">
                <a:latin typeface="Arial" charset="0"/>
              </a:rPr>
              <a:t>/local/share/</a:t>
            </a:r>
            <a:r>
              <a:rPr lang="en-US" b="1" dirty="0" err="1" smtClean="0">
                <a:latin typeface="Arial" charset="0"/>
              </a:rPr>
              <a:t>gridlabd</a:t>
            </a:r>
            <a:r>
              <a:rPr lang="en-US" b="1" dirty="0" smtClean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>folder</a:t>
            </a:r>
            <a:endParaRPr lang="en-US" dirty="0">
              <a:latin typeface="Arial" charset="0"/>
            </a:endParaRPr>
          </a:p>
          <a:p>
            <a:pPr lvl="1" eaLnBrk="1" hangingPunct="1"/>
            <a:r>
              <a:rPr lang="en-US" dirty="0" smtClean="0">
                <a:latin typeface="Arial" charset="0"/>
              </a:rPr>
              <a:t>A local </a:t>
            </a:r>
            <a:r>
              <a:rPr lang="en-US" dirty="0">
                <a:latin typeface="Arial" charset="0"/>
              </a:rPr>
              <a:t>copy will override </a:t>
            </a:r>
            <a:r>
              <a:rPr lang="en-US" dirty="0" smtClean="0">
                <a:latin typeface="Arial" charset="0"/>
              </a:rPr>
              <a:t>system copy</a:t>
            </a:r>
            <a:endParaRPr lang="en-US" dirty="0">
              <a:latin typeface="Arial" charset="0"/>
            </a:endParaRPr>
          </a:p>
          <a:p>
            <a:pPr lvl="1" eaLnBrk="1" hangingPunct="1"/>
            <a:r>
              <a:rPr lang="en-US" dirty="0">
                <a:latin typeface="Arial" charset="0"/>
              </a:rPr>
              <a:t>Has system-wide settings</a:t>
            </a:r>
          </a:p>
          <a:p>
            <a:pPr lvl="1" eaLnBrk="1" hangingPunct="1"/>
            <a:r>
              <a:rPr lang="en-US" dirty="0">
                <a:latin typeface="Arial" charset="0"/>
              </a:rPr>
              <a:t>Must be valid for all users</a:t>
            </a:r>
          </a:p>
          <a:p>
            <a:pPr eaLnBrk="1" hangingPunct="1"/>
            <a:r>
              <a:rPr lang="en-US" dirty="0" err="1">
                <a:latin typeface="Arial" charset="0"/>
              </a:rPr>
              <a:t>gridlabd-</a:t>
            </a:r>
            <a:r>
              <a:rPr lang="en-US" i="1" dirty="0" err="1">
                <a:latin typeface="Arial" charset="0"/>
              </a:rPr>
              <a:t>user</a:t>
            </a:r>
            <a:r>
              <a:rPr lang="en-US" dirty="0" err="1">
                <a:latin typeface="Arial" charset="0"/>
              </a:rPr>
              <a:t>.conf</a:t>
            </a:r>
            <a:endParaRPr lang="en-US" dirty="0">
              <a:latin typeface="Arial" charset="0"/>
            </a:endParaRPr>
          </a:p>
          <a:p>
            <a:pPr lvl="1" eaLnBrk="1" hangingPunct="1"/>
            <a:r>
              <a:rPr lang="en-US" dirty="0">
                <a:latin typeface="Arial" charset="0"/>
              </a:rPr>
              <a:t>User-specific settings</a:t>
            </a:r>
          </a:p>
          <a:p>
            <a:pPr lvl="1" eaLnBrk="1" hangingPunct="1"/>
            <a:r>
              <a:rPr lang="en-US" dirty="0">
                <a:latin typeface="Arial" charset="0"/>
              </a:rPr>
              <a:t>Based on </a:t>
            </a:r>
            <a:r>
              <a:rPr lang="en-US" dirty="0" smtClean="0">
                <a:latin typeface="Arial" charset="0"/>
              </a:rPr>
              <a:t>USER or USERNAME </a:t>
            </a:r>
            <a:r>
              <a:rPr lang="en-US" dirty="0">
                <a:latin typeface="Arial" charset="0"/>
              </a:rPr>
              <a:t>environment variable</a:t>
            </a:r>
          </a:p>
          <a:p>
            <a:pPr lvl="1"/>
            <a:r>
              <a:rPr lang="en-US" dirty="0" smtClean="0">
                <a:latin typeface="Arial" charset="0"/>
              </a:rPr>
              <a:t>Can be loaded </a:t>
            </a:r>
            <a:r>
              <a:rPr lang="en-US" b="1" dirty="0"/>
              <a:t>/</a:t>
            </a:r>
            <a:r>
              <a:rPr lang="en-US" b="1" dirty="0" err="1"/>
              <a:t>usr</a:t>
            </a:r>
            <a:r>
              <a:rPr lang="en-US" b="1" dirty="0"/>
              <a:t>/local/share/</a:t>
            </a:r>
            <a:r>
              <a:rPr lang="en-US" b="1" dirty="0" err="1" smtClean="0"/>
              <a:t>gridlabd</a:t>
            </a:r>
            <a:r>
              <a:rPr lang="en-US" b="1" dirty="0" smtClean="0"/>
              <a:t> </a:t>
            </a:r>
            <a:r>
              <a:rPr lang="en-US" dirty="0" smtClean="0">
                <a:latin typeface="Arial" charset="0"/>
              </a:rPr>
              <a:t>configuration file</a:t>
            </a:r>
          </a:p>
        </p:txBody>
      </p:sp>
    </p:spTree>
    <p:extLst>
      <p:ext uri="{BB962C8B-B14F-4D97-AF65-F5344CB8AC3E}">
        <p14:creationId xmlns:p14="http://schemas.microsoft.com/office/powerpoint/2010/main" val="373823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Questions?</a:t>
            </a:r>
            <a:endParaRPr lang="en-CA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8824913" y="6318250"/>
            <a:ext cx="319087" cy="539750"/>
          </a:xfrm>
        </p:spPr>
        <p:txBody>
          <a:bodyPr/>
          <a:lstStyle/>
          <a:p>
            <a:fld id="{5BD36294-2849-48A8-8531-5354CF3095D2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01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Getting Help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57213" y="3646170"/>
            <a:ext cx="5538787" cy="2187702"/>
          </a:xfrm>
        </p:spPr>
        <p:txBody>
          <a:bodyPr/>
          <a:lstStyle/>
          <a:p>
            <a:pPr eaLnBrk="1" hangingPunct="1"/>
            <a:r>
              <a:rPr lang="en-US" sz="2000" dirty="0" smtClean="0">
                <a:latin typeface="Arial" charset="0"/>
              </a:rPr>
              <a:t>How </a:t>
            </a:r>
            <a:r>
              <a:rPr lang="en-US" sz="2000" dirty="0">
                <a:latin typeface="Arial" charset="0"/>
              </a:rPr>
              <a:t>to </a:t>
            </a:r>
            <a:r>
              <a:rPr lang="en-US" sz="2000" dirty="0" smtClean="0">
                <a:latin typeface="Arial" charset="0"/>
              </a:rPr>
              <a:t>get </a:t>
            </a:r>
            <a:r>
              <a:rPr lang="en-US" sz="2000" dirty="0">
                <a:latin typeface="Arial" charset="0"/>
              </a:rPr>
              <a:t>help and report problems.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>
                <a:latin typeface="Arial" charset="0"/>
              </a:rPr>
              <a:t>Help Resources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sz="2000" dirty="0">
                <a:latin typeface="Arial" charset="0"/>
              </a:rPr>
              <a:t>Runtime resources</a:t>
            </a:r>
          </a:p>
          <a:p>
            <a:pPr lvl="1" eaLnBrk="1" hangingPunct="1">
              <a:lnSpc>
                <a:spcPct val="100000"/>
              </a:lnSpc>
            </a:pPr>
            <a:r>
              <a:rPr lang="en-US" sz="1800" b="1" dirty="0">
                <a:latin typeface="Arial" charset="0"/>
              </a:rPr>
              <a:t>--help</a:t>
            </a:r>
            <a:r>
              <a:rPr lang="en-US" sz="1800" dirty="0">
                <a:latin typeface="Arial" charset="0"/>
              </a:rPr>
              <a:t>, </a:t>
            </a:r>
            <a:r>
              <a:rPr lang="en-US" sz="1800" b="1" dirty="0">
                <a:latin typeface="Arial" charset="0"/>
              </a:rPr>
              <a:t>--</a:t>
            </a:r>
            <a:r>
              <a:rPr lang="en-US" sz="1800" b="1" dirty="0" err="1">
                <a:latin typeface="Arial" charset="0"/>
              </a:rPr>
              <a:t>modhelp</a:t>
            </a:r>
            <a:r>
              <a:rPr lang="en-US" sz="1800" b="1" dirty="0">
                <a:latin typeface="Arial" charset="0"/>
              </a:rPr>
              <a:t> </a:t>
            </a:r>
            <a:r>
              <a:rPr lang="en-US" sz="1800" i="1" dirty="0">
                <a:latin typeface="Arial" charset="0"/>
              </a:rPr>
              <a:t>module</a:t>
            </a:r>
            <a:r>
              <a:rPr lang="en-US" sz="1800" dirty="0">
                <a:latin typeface="Arial" charset="0"/>
              </a:rPr>
              <a:t>[</a:t>
            </a:r>
            <a:r>
              <a:rPr lang="en-US" sz="1800" b="1" dirty="0">
                <a:latin typeface="Arial" charset="0"/>
              </a:rPr>
              <a:t>:</a:t>
            </a:r>
            <a:r>
              <a:rPr lang="en-US" sz="1800" i="1" dirty="0">
                <a:latin typeface="Arial" charset="0"/>
              </a:rPr>
              <a:t>class</a:t>
            </a:r>
            <a:r>
              <a:rPr lang="en-US" sz="1800" dirty="0">
                <a:latin typeface="Arial" charset="0"/>
              </a:rPr>
              <a:t>]</a:t>
            </a:r>
          </a:p>
          <a:p>
            <a:pPr eaLnBrk="1" hangingPunct="1">
              <a:lnSpc>
                <a:spcPct val="100000"/>
              </a:lnSpc>
            </a:pPr>
            <a:r>
              <a:rPr lang="en-US" sz="2000" dirty="0">
                <a:latin typeface="Arial" charset="0"/>
              </a:rPr>
              <a:t>Troubleshooting </a:t>
            </a:r>
            <a:r>
              <a:rPr lang="en-US" sz="2000" dirty="0" smtClean="0">
                <a:latin typeface="Arial" charset="0"/>
              </a:rPr>
              <a:t>pages</a:t>
            </a:r>
            <a:endParaRPr lang="en-US" sz="2000" dirty="0">
              <a:latin typeface="Arial" charset="0"/>
            </a:endParaRPr>
          </a:p>
          <a:p>
            <a:pPr lvl="1" eaLnBrk="1" hangingPunct="1">
              <a:lnSpc>
                <a:spcPct val="100000"/>
              </a:lnSpc>
            </a:pPr>
            <a:r>
              <a:rPr lang="en-US" sz="1800" dirty="0">
                <a:latin typeface="Arial" charset="0"/>
              </a:rPr>
              <a:t>Documents warning and error messages</a:t>
            </a:r>
          </a:p>
          <a:p>
            <a:pPr eaLnBrk="1" hangingPunct="1">
              <a:lnSpc>
                <a:spcPct val="100000"/>
              </a:lnSpc>
            </a:pPr>
            <a:r>
              <a:rPr lang="en-US" sz="2000" dirty="0">
                <a:latin typeface="Arial" charset="0"/>
              </a:rPr>
              <a:t>SF Wiki </a:t>
            </a:r>
          </a:p>
          <a:p>
            <a:pPr lvl="1" eaLnBrk="1" hangingPunct="1">
              <a:lnSpc>
                <a:spcPct val="100000"/>
              </a:lnSpc>
            </a:pPr>
            <a:r>
              <a:rPr lang="en-US" sz="1800" dirty="0">
                <a:latin typeface="Arial" charset="0"/>
              </a:rPr>
              <a:t>Latest documentation</a:t>
            </a:r>
          </a:p>
          <a:p>
            <a:pPr lvl="1" eaLnBrk="1" hangingPunct="1">
              <a:lnSpc>
                <a:spcPct val="100000"/>
              </a:lnSpc>
            </a:pPr>
            <a:r>
              <a:rPr lang="en-US" sz="1800" dirty="0">
                <a:latin typeface="Arial" charset="0"/>
              </a:rPr>
              <a:t>Searchable and you can make </a:t>
            </a:r>
            <a:r>
              <a:rPr lang="en-US" sz="1800" dirty="0" smtClean="0">
                <a:latin typeface="Arial" charset="0"/>
              </a:rPr>
              <a:t>edits (registered users)</a:t>
            </a:r>
            <a:endParaRPr lang="en-US" sz="1800" dirty="0">
              <a:latin typeface="Arial" charset="0"/>
            </a:endParaRPr>
          </a:p>
          <a:p>
            <a:pPr eaLnBrk="1" hangingPunct="1">
              <a:lnSpc>
                <a:spcPct val="100000"/>
              </a:lnSpc>
            </a:pPr>
            <a:r>
              <a:rPr lang="en-US" sz="2000" dirty="0">
                <a:latin typeface="Arial" charset="0"/>
              </a:rPr>
              <a:t>SF Forums</a:t>
            </a:r>
          </a:p>
          <a:p>
            <a:pPr lvl="1" eaLnBrk="1" hangingPunct="1">
              <a:lnSpc>
                <a:spcPct val="100000"/>
              </a:lnSpc>
            </a:pPr>
            <a:r>
              <a:rPr lang="en-US" sz="1800" dirty="0">
                <a:latin typeface="Arial" charset="0"/>
              </a:rPr>
              <a:t>Questions not covered by Wiki</a:t>
            </a:r>
          </a:p>
          <a:p>
            <a:pPr lvl="1" eaLnBrk="1" hangingPunct="1">
              <a:lnSpc>
                <a:spcPct val="100000"/>
              </a:lnSpc>
            </a:pPr>
            <a:r>
              <a:rPr lang="en-US" sz="1800" dirty="0">
                <a:latin typeface="Arial" charset="0"/>
              </a:rPr>
              <a:t>All users see answer</a:t>
            </a:r>
          </a:p>
          <a:p>
            <a:pPr eaLnBrk="1" hangingPunct="1">
              <a:lnSpc>
                <a:spcPct val="100000"/>
              </a:lnSpc>
            </a:pPr>
            <a:r>
              <a:rPr lang="en-US" sz="2000" dirty="0">
                <a:latin typeface="Arial" charset="0"/>
              </a:rPr>
              <a:t>SF user emails</a:t>
            </a:r>
          </a:p>
          <a:p>
            <a:pPr lvl="1" eaLnBrk="1" hangingPunct="1">
              <a:lnSpc>
                <a:spcPct val="100000"/>
              </a:lnSpc>
            </a:pPr>
            <a:r>
              <a:rPr lang="en-US" sz="1800" dirty="0">
                <a:latin typeface="Arial" charset="0"/>
              </a:rPr>
              <a:t>Ok, but not always as quick</a:t>
            </a:r>
          </a:p>
          <a:p>
            <a:pPr lvl="1" eaLnBrk="1" hangingPunct="1">
              <a:lnSpc>
                <a:spcPct val="100000"/>
              </a:lnSpc>
            </a:pPr>
            <a:r>
              <a:rPr lang="en-US" sz="1800" dirty="0">
                <a:latin typeface="Arial" charset="0"/>
              </a:rPr>
              <a:t>Other users don</a:t>
            </a:r>
            <a:r>
              <a:rPr lang="ja-JP" altLang="en-US" sz="1800" dirty="0">
                <a:latin typeface="Arial" charset="0"/>
              </a:rPr>
              <a:t>’</a:t>
            </a:r>
            <a:r>
              <a:rPr lang="en-US" sz="1800" dirty="0">
                <a:latin typeface="Arial" charset="0"/>
              </a:rPr>
              <a:t>t benefit from answer</a:t>
            </a:r>
          </a:p>
          <a:p>
            <a:pPr eaLnBrk="1" hangingPunct="1">
              <a:lnSpc>
                <a:spcPct val="100000"/>
              </a:lnSpc>
            </a:pPr>
            <a:r>
              <a:rPr lang="en-US" sz="2000" dirty="0">
                <a:latin typeface="Arial" charset="0"/>
              </a:rPr>
              <a:t>SF TRAC</a:t>
            </a:r>
          </a:p>
          <a:p>
            <a:pPr lvl="1" eaLnBrk="1" hangingPunct="1">
              <a:lnSpc>
                <a:spcPct val="100000"/>
              </a:lnSpc>
            </a:pPr>
            <a:r>
              <a:rPr lang="en-US" sz="1800" dirty="0">
                <a:latin typeface="Arial" charset="0"/>
              </a:rPr>
              <a:t>Used if none of the above addresses the problem</a:t>
            </a:r>
          </a:p>
          <a:p>
            <a:pPr lvl="1" eaLnBrk="1" hangingPunct="1">
              <a:lnSpc>
                <a:spcPct val="100000"/>
              </a:lnSpc>
            </a:pPr>
            <a:r>
              <a:rPr lang="en-US" sz="1800" dirty="0">
                <a:latin typeface="Arial" charset="0"/>
              </a:rPr>
              <a:t>Used to report </a:t>
            </a:r>
            <a:r>
              <a:rPr lang="ja-JP" altLang="en-US" sz="1800" dirty="0">
                <a:latin typeface="Arial" charset="0"/>
              </a:rPr>
              <a:t>“</a:t>
            </a:r>
            <a:r>
              <a:rPr lang="en-US" sz="1800" dirty="0">
                <a:latin typeface="Arial" charset="0"/>
              </a:rPr>
              <a:t>bugs</a:t>
            </a:r>
            <a:r>
              <a:rPr lang="ja-JP" altLang="en-US" sz="1800" dirty="0">
                <a:latin typeface="Arial" charset="0"/>
              </a:rPr>
              <a:t>”</a:t>
            </a:r>
            <a:r>
              <a:rPr lang="en-US" sz="1800" dirty="0">
                <a:latin typeface="Arial" charset="0"/>
              </a:rPr>
              <a:t> or requested upgrades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>
                <a:latin typeface="Arial" charset="0"/>
              </a:rPr>
              <a:t>Command line: </a:t>
            </a:r>
            <a:r>
              <a:rPr lang="en-US" sz="3200" dirty="0">
                <a:latin typeface="Arial" charset="0"/>
              </a:rPr>
              <a:t>--</a:t>
            </a:r>
            <a:r>
              <a:rPr lang="en-US" sz="3200" dirty="0" smtClean="0">
                <a:latin typeface="Arial" charset="0"/>
              </a:rPr>
              <a:t>help</a:t>
            </a:r>
            <a:endParaRPr lang="en-US" sz="3200" dirty="0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b="0" dirty="0" smtClean="0">
                <a:latin typeface="Courier New"/>
                <a:cs typeface="Courier New"/>
              </a:rPr>
              <a:t>host% </a:t>
            </a:r>
            <a:r>
              <a:rPr lang="en-US" sz="800" dirty="0" err="1" smtClean="0">
                <a:latin typeface="Courier New"/>
                <a:cs typeface="Courier New"/>
              </a:rPr>
              <a:t>gridlabd</a:t>
            </a:r>
            <a:r>
              <a:rPr lang="en-US" sz="800" dirty="0" smtClean="0">
                <a:latin typeface="Courier New"/>
                <a:cs typeface="Courier New"/>
              </a:rPr>
              <a:t> --help</a:t>
            </a:r>
            <a:endParaRPr lang="en-US" sz="8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lang="en-US" sz="800" b="0" dirty="0" smtClean="0">
                <a:latin typeface="Courier New"/>
                <a:cs typeface="Courier New"/>
              </a:rPr>
              <a:t>Syntax</a:t>
            </a:r>
            <a:r>
              <a:rPr lang="en-US" sz="800" b="0" dirty="0">
                <a:latin typeface="Courier New"/>
                <a:cs typeface="Courier New"/>
              </a:rPr>
              <a:t>: </a:t>
            </a:r>
            <a:r>
              <a:rPr lang="en-US" sz="800" b="0" dirty="0" err="1">
                <a:latin typeface="Courier New"/>
                <a:cs typeface="Courier New"/>
              </a:rPr>
              <a:t>gridlabd</a:t>
            </a:r>
            <a:r>
              <a:rPr lang="en-US" sz="800" b="0" dirty="0">
                <a:latin typeface="Courier New"/>
                <a:cs typeface="Courier New"/>
              </a:rPr>
              <a:t> [&lt;options&gt;] file1 [file2 [...]]</a:t>
            </a:r>
          </a:p>
          <a:p>
            <a:pPr>
              <a:lnSpc>
                <a:spcPct val="100000"/>
              </a:lnSpc>
            </a:pPr>
            <a:endParaRPr lang="en-US" sz="800" b="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lang="en-US" sz="800" b="0" dirty="0">
                <a:latin typeface="Courier New"/>
                <a:cs typeface="Courier New"/>
              </a:rPr>
              <a:t>Command-line options</a:t>
            </a:r>
          </a:p>
          <a:p>
            <a:pPr>
              <a:lnSpc>
                <a:spcPct val="100000"/>
              </a:lnSpc>
            </a:pPr>
            <a:r>
              <a:rPr lang="en-US" sz="800" b="0" dirty="0">
                <a:latin typeface="Courier New"/>
                <a:cs typeface="Courier New"/>
              </a:rPr>
              <a:t>--------------------</a:t>
            </a:r>
          </a:p>
          <a:p>
            <a:pPr>
              <a:lnSpc>
                <a:spcPct val="100000"/>
              </a:lnSpc>
            </a:pPr>
            <a:r>
              <a:rPr lang="en-US" sz="800" b="0" dirty="0">
                <a:latin typeface="Courier New"/>
                <a:cs typeface="Courier New"/>
              </a:rPr>
              <a:t>  --check|-c                                      Performs module checks before starting simulation</a:t>
            </a:r>
          </a:p>
          <a:p>
            <a:pPr>
              <a:lnSpc>
                <a:spcPct val="100000"/>
              </a:lnSpc>
            </a:pPr>
            <a:r>
              <a:rPr lang="en-US" sz="800" b="0" dirty="0">
                <a:latin typeface="Courier New"/>
                <a:cs typeface="Courier New"/>
              </a:rPr>
              <a:t>  --debug                                         Toggles display of debug messages</a:t>
            </a:r>
          </a:p>
          <a:p>
            <a:pPr>
              <a:lnSpc>
                <a:spcPct val="100000"/>
              </a:lnSpc>
            </a:pPr>
            <a:r>
              <a:rPr lang="en-US" sz="800" b="0" dirty="0">
                <a:latin typeface="Courier New"/>
                <a:cs typeface="Courier New"/>
              </a:rPr>
              <a:t>  --debugger                                      Enables the debugger</a:t>
            </a:r>
          </a:p>
          <a:p>
            <a:pPr>
              <a:lnSpc>
                <a:spcPct val="100000"/>
              </a:lnSpc>
            </a:pPr>
            <a:r>
              <a:rPr lang="en-US" sz="800" b="0" dirty="0">
                <a:latin typeface="Courier New"/>
                <a:cs typeface="Courier New"/>
              </a:rPr>
              <a:t>  --</a:t>
            </a:r>
            <a:r>
              <a:rPr lang="en-US" sz="800" b="0" dirty="0" err="1">
                <a:latin typeface="Courier New"/>
                <a:cs typeface="Courier New"/>
              </a:rPr>
              <a:t>dumpall</a:t>
            </a:r>
            <a:r>
              <a:rPr lang="en-US" sz="800" b="0" dirty="0">
                <a:latin typeface="Courier New"/>
                <a:cs typeface="Courier New"/>
              </a:rPr>
              <a:t>                                       Dumps the global variable list</a:t>
            </a:r>
          </a:p>
          <a:p>
            <a:pPr>
              <a:lnSpc>
                <a:spcPct val="100000"/>
              </a:lnSpc>
            </a:pPr>
            <a:r>
              <a:rPr lang="en-US" sz="800" b="0" dirty="0">
                <a:latin typeface="Courier New"/>
                <a:cs typeface="Courier New"/>
              </a:rPr>
              <a:t>  --</a:t>
            </a:r>
            <a:r>
              <a:rPr lang="en-US" sz="800" b="0" dirty="0" err="1">
                <a:latin typeface="Courier New"/>
                <a:cs typeface="Courier New"/>
              </a:rPr>
              <a:t>mt_profile</a:t>
            </a:r>
            <a:r>
              <a:rPr lang="en-US" sz="800" b="0" dirty="0">
                <a:latin typeface="Courier New"/>
                <a:cs typeface="Courier New"/>
              </a:rPr>
              <a:t> &lt;n-threads&gt;                        Analyses multithreaded performance profile</a:t>
            </a:r>
          </a:p>
          <a:p>
            <a:pPr>
              <a:lnSpc>
                <a:spcPct val="100000"/>
              </a:lnSpc>
            </a:pPr>
            <a:r>
              <a:rPr lang="en-US" sz="800" b="0" dirty="0">
                <a:latin typeface="Courier New"/>
                <a:cs typeface="Courier New"/>
              </a:rPr>
              <a:t>  --profile                                       Toggles performance profiling of core and modules while simulation runs</a:t>
            </a:r>
          </a:p>
          <a:p>
            <a:pPr>
              <a:lnSpc>
                <a:spcPct val="100000"/>
              </a:lnSpc>
            </a:pPr>
            <a:r>
              <a:rPr lang="en-US" sz="800" b="0" dirty="0">
                <a:latin typeface="Courier New"/>
                <a:cs typeface="Courier New"/>
              </a:rPr>
              <a:t>  --quiet|-q                                      Toggles suppression of all but error and fatal messages</a:t>
            </a:r>
          </a:p>
          <a:p>
            <a:pPr>
              <a:lnSpc>
                <a:spcPct val="100000"/>
              </a:lnSpc>
            </a:pPr>
            <a:r>
              <a:rPr lang="en-US" sz="800" b="0" dirty="0">
                <a:latin typeface="Courier New"/>
                <a:cs typeface="Courier New"/>
              </a:rPr>
              <a:t>  --verbose|-v                                    Toggles output of verbose messages</a:t>
            </a:r>
          </a:p>
          <a:p>
            <a:pPr>
              <a:lnSpc>
                <a:spcPct val="100000"/>
              </a:lnSpc>
            </a:pPr>
            <a:r>
              <a:rPr lang="en-US" sz="800" b="0" dirty="0">
                <a:latin typeface="Courier New"/>
                <a:cs typeface="Courier New"/>
              </a:rPr>
              <a:t>  --warn|-w                                       Toggles display of warning messages</a:t>
            </a:r>
          </a:p>
          <a:p>
            <a:pPr>
              <a:lnSpc>
                <a:spcPct val="100000"/>
              </a:lnSpc>
            </a:pPr>
            <a:r>
              <a:rPr lang="en-US" sz="800" b="0" dirty="0">
                <a:latin typeface="Courier New"/>
                <a:cs typeface="Courier New"/>
              </a:rPr>
              <a:t>  --</a:t>
            </a:r>
            <a:r>
              <a:rPr lang="en-US" sz="800" b="0" dirty="0" err="1">
                <a:latin typeface="Courier New"/>
                <a:cs typeface="Courier New"/>
              </a:rPr>
              <a:t>workdir</a:t>
            </a:r>
            <a:r>
              <a:rPr lang="en-US" sz="800" b="0" dirty="0">
                <a:latin typeface="Courier New"/>
                <a:cs typeface="Courier New"/>
              </a:rPr>
              <a:t>|-W                                    Sets the working </a:t>
            </a:r>
            <a:r>
              <a:rPr lang="en-US" sz="800" b="0" dirty="0" smtClean="0">
                <a:latin typeface="Courier New"/>
                <a:cs typeface="Courier New"/>
              </a:rPr>
              <a:t>directory</a:t>
            </a:r>
          </a:p>
          <a:p>
            <a:pPr>
              <a:lnSpc>
                <a:spcPct val="100000"/>
              </a:lnSpc>
            </a:pPr>
            <a:endParaRPr lang="en-US" sz="800" b="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lang="en-US" sz="800" b="0" dirty="0">
                <a:latin typeface="Courier New"/>
                <a:cs typeface="Courier New"/>
              </a:rPr>
              <a:t>Global and module control</a:t>
            </a:r>
          </a:p>
          <a:p>
            <a:pPr>
              <a:lnSpc>
                <a:spcPct val="100000"/>
              </a:lnSpc>
            </a:pPr>
            <a:r>
              <a:rPr lang="en-US" sz="800" b="0" dirty="0">
                <a:latin typeface="Courier New"/>
                <a:cs typeface="Courier New"/>
              </a:rPr>
              <a:t>-------------------------</a:t>
            </a:r>
          </a:p>
          <a:p>
            <a:pPr>
              <a:lnSpc>
                <a:spcPct val="100000"/>
              </a:lnSpc>
            </a:pPr>
            <a:r>
              <a:rPr lang="en-US" sz="800" b="0" dirty="0">
                <a:latin typeface="Courier New"/>
                <a:cs typeface="Courier New"/>
              </a:rPr>
              <a:t>  --define|-D &lt;name&gt;=[&lt;module&gt;:]&lt;value&gt;           Defines or sets a global (or module) variable</a:t>
            </a:r>
          </a:p>
          <a:p>
            <a:pPr>
              <a:lnSpc>
                <a:spcPct val="100000"/>
              </a:lnSpc>
            </a:pPr>
            <a:r>
              <a:rPr lang="en-US" sz="800" b="0" dirty="0">
                <a:latin typeface="Courier New"/>
                <a:cs typeface="Courier New"/>
              </a:rPr>
              <a:t>  --</a:t>
            </a:r>
            <a:r>
              <a:rPr lang="en-US" sz="800" b="0" dirty="0" err="1">
                <a:latin typeface="Courier New"/>
                <a:cs typeface="Courier New"/>
              </a:rPr>
              <a:t>globals</a:t>
            </a:r>
            <a:r>
              <a:rPr lang="en-US" sz="800" b="0" dirty="0">
                <a:latin typeface="Courier New"/>
                <a:cs typeface="Courier New"/>
              </a:rPr>
              <a:t>                                       Displays a sorted list of all global variables</a:t>
            </a:r>
          </a:p>
          <a:p>
            <a:pPr>
              <a:lnSpc>
                <a:spcPct val="100000"/>
              </a:lnSpc>
            </a:pPr>
            <a:r>
              <a:rPr lang="en-US" sz="800" b="0" dirty="0">
                <a:latin typeface="Courier New"/>
                <a:cs typeface="Courier New"/>
              </a:rPr>
              <a:t>  --</a:t>
            </a:r>
            <a:r>
              <a:rPr lang="en-US" sz="800" b="0" dirty="0" err="1">
                <a:latin typeface="Courier New"/>
                <a:cs typeface="Courier New"/>
              </a:rPr>
              <a:t>libinfo</a:t>
            </a:r>
            <a:r>
              <a:rPr lang="en-US" sz="800" b="0" dirty="0">
                <a:latin typeface="Courier New"/>
                <a:cs typeface="Courier New"/>
              </a:rPr>
              <a:t>|-L &lt;module&gt;                           Displays information about a module</a:t>
            </a:r>
          </a:p>
          <a:p>
            <a:pPr>
              <a:lnSpc>
                <a:spcPct val="100000"/>
              </a:lnSpc>
            </a:pPr>
            <a:endParaRPr lang="en-US" sz="800" b="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lang="en-US" sz="800" b="0" dirty="0">
                <a:latin typeface="Courier New"/>
                <a:cs typeface="Courier New"/>
              </a:rPr>
              <a:t>Information</a:t>
            </a:r>
          </a:p>
          <a:p>
            <a:pPr>
              <a:lnSpc>
                <a:spcPct val="100000"/>
              </a:lnSpc>
            </a:pPr>
            <a:r>
              <a:rPr lang="en-US" sz="800" b="0" dirty="0">
                <a:latin typeface="Courier New"/>
                <a:cs typeface="Courier New"/>
              </a:rPr>
              <a:t>-----------</a:t>
            </a:r>
          </a:p>
          <a:p>
            <a:pPr>
              <a:lnSpc>
                <a:spcPct val="100000"/>
              </a:lnSpc>
            </a:pPr>
            <a:r>
              <a:rPr lang="en-US" sz="800" b="0" dirty="0">
                <a:latin typeface="Courier New"/>
                <a:cs typeface="Courier New"/>
              </a:rPr>
              <a:t>  --copyright                                     Displays copyright</a:t>
            </a:r>
          </a:p>
          <a:p>
            <a:pPr>
              <a:lnSpc>
                <a:spcPct val="100000"/>
              </a:lnSpc>
            </a:pPr>
            <a:r>
              <a:rPr lang="en-US" sz="800" b="0" dirty="0">
                <a:latin typeface="Courier New"/>
                <a:cs typeface="Courier New"/>
              </a:rPr>
              <a:t>  --license                                       Displays the license agreement</a:t>
            </a:r>
          </a:p>
          <a:p>
            <a:pPr>
              <a:lnSpc>
                <a:spcPct val="100000"/>
              </a:lnSpc>
            </a:pPr>
            <a:r>
              <a:rPr lang="en-US" sz="800" b="0" dirty="0">
                <a:latin typeface="Courier New"/>
                <a:cs typeface="Courier New"/>
              </a:rPr>
              <a:t>  --version|-V                                    Displays the version information</a:t>
            </a:r>
          </a:p>
          <a:p>
            <a:pPr>
              <a:lnSpc>
                <a:spcPct val="100000"/>
              </a:lnSpc>
            </a:pPr>
            <a:r>
              <a:rPr lang="en-US" sz="800" b="0" dirty="0">
                <a:latin typeface="Courier New"/>
                <a:cs typeface="Courier New"/>
              </a:rPr>
              <a:t>  --setup                                         Open simulation setup </a:t>
            </a:r>
            <a:r>
              <a:rPr lang="en-US" sz="800" b="0" dirty="0" smtClean="0">
                <a:latin typeface="Courier New"/>
                <a:cs typeface="Courier New"/>
              </a:rPr>
              <a:t>screen</a:t>
            </a:r>
          </a:p>
          <a:p>
            <a:pPr>
              <a:lnSpc>
                <a:spcPct val="100000"/>
              </a:lnSpc>
            </a:pPr>
            <a:endParaRPr lang="en-US" sz="800" b="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lang="en-US" sz="800" b="0" dirty="0" smtClean="0">
                <a:latin typeface="Courier New"/>
                <a:cs typeface="Courier New"/>
              </a:rPr>
              <a:t>...</a:t>
            </a:r>
            <a:endParaRPr lang="en-US" sz="800" b="0" dirty="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</a:rPr>
              <a:t>Command line: </a:t>
            </a:r>
            <a:r>
              <a:rPr lang="en-US" dirty="0">
                <a:latin typeface="Arial" charset="0"/>
              </a:rPr>
              <a:t>--</a:t>
            </a:r>
            <a:r>
              <a:rPr lang="en-US" dirty="0" err="1">
                <a:latin typeface="Arial" charset="0"/>
              </a:rPr>
              <a:t>modhelp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 smtClean="0">
                <a:latin typeface="Arial" charset="0"/>
              </a:rPr>
              <a:t>tape:player</a:t>
            </a:r>
            <a:endParaRPr lang="en-US" dirty="0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0" dirty="0" smtClean="0">
                <a:latin typeface="Courier New"/>
                <a:cs typeface="Courier New"/>
              </a:rPr>
              <a:t>host% </a:t>
            </a:r>
            <a:r>
              <a:rPr lang="en-US" b="0" dirty="0" err="1" smtClean="0">
                <a:latin typeface="Courier New"/>
                <a:cs typeface="Courier New"/>
              </a:rPr>
              <a:t>gridlabd</a:t>
            </a:r>
            <a:r>
              <a:rPr lang="en-US" b="0" dirty="0" smtClean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--</a:t>
            </a:r>
            <a:r>
              <a:rPr lang="en-US" dirty="0" err="1" smtClean="0">
                <a:latin typeface="Courier New"/>
                <a:cs typeface="Courier New"/>
              </a:rPr>
              <a:t>modhelp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tape:player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b="0" dirty="0" smtClean="0">
                <a:latin typeface="Courier New"/>
                <a:cs typeface="Courier New"/>
              </a:rPr>
              <a:t>module tape {</a:t>
            </a:r>
          </a:p>
          <a:p>
            <a:r>
              <a:rPr lang="en-US" b="0" dirty="0" smtClean="0">
                <a:latin typeface="Courier New"/>
                <a:cs typeface="Courier New"/>
              </a:rPr>
              <a:t>	char1024 </a:t>
            </a:r>
            <a:r>
              <a:rPr lang="en-US" b="0" dirty="0" err="1" smtClean="0">
                <a:latin typeface="Courier New"/>
                <a:cs typeface="Courier New"/>
              </a:rPr>
              <a:t>gnuplot_path</a:t>
            </a:r>
            <a:r>
              <a:rPr lang="en-US" b="0" dirty="0" smtClean="0">
                <a:latin typeface="Courier New"/>
                <a:cs typeface="Courier New"/>
              </a:rPr>
              <a:t>;</a:t>
            </a:r>
          </a:p>
          <a:p>
            <a:r>
              <a:rPr lang="en-US" b="0" dirty="0" smtClean="0">
                <a:latin typeface="Courier New"/>
                <a:cs typeface="Courier New"/>
              </a:rPr>
              <a:t>	int32 </a:t>
            </a:r>
            <a:r>
              <a:rPr lang="en-US" b="0" dirty="0" err="1" smtClean="0">
                <a:latin typeface="Courier New"/>
                <a:cs typeface="Courier New"/>
              </a:rPr>
              <a:t>flush_interval</a:t>
            </a:r>
            <a:r>
              <a:rPr lang="en-US" b="0" dirty="0" smtClean="0">
                <a:latin typeface="Courier New"/>
                <a:cs typeface="Courier New"/>
              </a:rPr>
              <a:t>;</a:t>
            </a:r>
          </a:p>
          <a:p>
            <a:r>
              <a:rPr lang="en-US" b="0" dirty="0" smtClean="0">
                <a:latin typeface="Courier New"/>
                <a:cs typeface="Courier New"/>
              </a:rPr>
              <a:t>	int32 </a:t>
            </a:r>
            <a:r>
              <a:rPr lang="en-US" b="0" dirty="0" err="1" smtClean="0">
                <a:latin typeface="Courier New"/>
                <a:cs typeface="Courier New"/>
              </a:rPr>
              <a:t>csv_data_only</a:t>
            </a:r>
            <a:r>
              <a:rPr lang="en-US" b="0" dirty="0" smtClean="0">
                <a:latin typeface="Courier New"/>
                <a:cs typeface="Courier New"/>
              </a:rPr>
              <a:t>;</a:t>
            </a:r>
          </a:p>
          <a:p>
            <a:r>
              <a:rPr lang="en-US" b="0" dirty="0" smtClean="0">
                <a:latin typeface="Courier New"/>
                <a:cs typeface="Courier New"/>
              </a:rPr>
              <a:t>	int32 </a:t>
            </a:r>
            <a:r>
              <a:rPr lang="en-US" b="0" dirty="0" err="1" smtClean="0">
                <a:latin typeface="Courier New"/>
                <a:cs typeface="Courier New"/>
              </a:rPr>
              <a:t>csv_keep_clean</a:t>
            </a:r>
            <a:r>
              <a:rPr lang="en-US" b="0" dirty="0" smtClean="0">
                <a:latin typeface="Courier New"/>
                <a:cs typeface="Courier New"/>
              </a:rPr>
              <a:t>;</a:t>
            </a:r>
          </a:p>
          <a:p>
            <a:r>
              <a:rPr lang="en-US" b="0" dirty="0" smtClean="0">
                <a:latin typeface="Courier New"/>
                <a:cs typeface="Courier New"/>
              </a:rPr>
              <a:t>	timestamp </a:t>
            </a:r>
            <a:r>
              <a:rPr lang="en-US" b="0" dirty="0" err="1" smtClean="0">
                <a:latin typeface="Courier New"/>
                <a:cs typeface="Courier New"/>
              </a:rPr>
              <a:t>delta_mode_needed</a:t>
            </a:r>
            <a:r>
              <a:rPr lang="en-US" b="0" dirty="0" smtClean="0">
                <a:latin typeface="Courier New"/>
                <a:cs typeface="Courier New"/>
              </a:rPr>
              <a:t>;</a:t>
            </a:r>
          </a:p>
          <a:p>
            <a:r>
              <a:rPr lang="en-US" b="0" dirty="0" smtClean="0">
                <a:latin typeface="Courier New"/>
                <a:cs typeface="Courier New"/>
              </a:rPr>
              <a:t>}</a:t>
            </a:r>
          </a:p>
          <a:p>
            <a:r>
              <a:rPr lang="en-US" b="0" dirty="0" smtClean="0">
                <a:latin typeface="Courier New"/>
                <a:cs typeface="Courier New"/>
              </a:rPr>
              <a:t>class player {</a:t>
            </a:r>
          </a:p>
          <a:p>
            <a:r>
              <a:rPr lang="en-US" b="0" dirty="0" smtClean="0">
                <a:latin typeface="Courier New"/>
                <a:cs typeface="Courier New"/>
              </a:rPr>
              <a:t>	char256 property;</a:t>
            </a:r>
          </a:p>
          <a:p>
            <a:r>
              <a:rPr lang="en-US" b="0" dirty="0" smtClean="0">
                <a:latin typeface="Courier New"/>
                <a:cs typeface="Courier New"/>
              </a:rPr>
              <a:t>	char1024 file;</a:t>
            </a:r>
          </a:p>
          <a:p>
            <a:r>
              <a:rPr lang="en-US" b="0" dirty="0" smtClean="0">
                <a:latin typeface="Courier New"/>
                <a:cs typeface="Courier New"/>
              </a:rPr>
              <a:t>	char8 </a:t>
            </a:r>
            <a:r>
              <a:rPr lang="en-US" b="0" dirty="0" err="1" smtClean="0">
                <a:latin typeface="Courier New"/>
                <a:cs typeface="Courier New"/>
              </a:rPr>
              <a:t>filetype</a:t>
            </a:r>
            <a:r>
              <a:rPr lang="en-US" b="0" dirty="0" smtClean="0">
                <a:latin typeface="Courier New"/>
                <a:cs typeface="Courier New"/>
              </a:rPr>
              <a:t>;</a:t>
            </a:r>
          </a:p>
          <a:p>
            <a:r>
              <a:rPr lang="en-US" b="0" dirty="0" smtClean="0">
                <a:latin typeface="Courier New"/>
                <a:cs typeface="Courier New"/>
              </a:rPr>
              <a:t>	char32 mode;</a:t>
            </a:r>
          </a:p>
          <a:p>
            <a:r>
              <a:rPr lang="en-US" b="0" dirty="0" smtClean="0">
                <a:latin typeface="Courier New"/>
                <a:cs typeface="Courier New"/>
              </a:rPr>
              <a:t>	int32 loop;</a:t>
            </a:r>
          </a:p>
          <a:p>
            <a:r>
              <a:rPr lang="en-US" b="0" dirty="0" smtClean="0">
                <a:latin typeface="Courier New"/>
                <a:cs typeface="Courier New"/>
              </a:rPr>
              <a:t>}</a:t>
            </a:r>
          </a:p>
          <a:p>
            <a:endParaRPr lang="en-US" b="0" dirty="0">
              <a:latin typeface="Courier New"/>
              <a:cs typeface="Courier New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26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526588" y="1154113"/>
              <a:ext cx="1587" cy="1587"/>
            </p14:xfrm>
          </p:contentPart>
        </mc:Choice>
        <mc:Fallback xmlns="">
          <p:pic>
            <p:nvPicPr>
              <p:cNvPr id="1026" name="Ink 6"/>
              <p:cNvPicPr/>
              <p:nvPr/>
            </p:nvPicPr>
            <p:blipFill/>
            <p:spPr/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27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76988" y="4349750"/>
              <a:ext cx="1587" cy="1588"/>
            </p14:xfrm>
          </p:contentPart>
        </mc:Choice>
        <mc:Fallback xmlns="">
          <p:pic>
            <p:nvPicPr>
              <p:cNvPr id="1027" name="Ink 7"/>
              <p:cNvPicPr/>
              <p:nvPr/>
            </p:nvPicPr>
            <p:blipFill/>
            <p:spPr/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</a:rPr>
              <a:t>Command line: </a:t>
            </a:r>
            <a:r>
              <a:rPr lang="en-US" dirty="0">
                <a:latin typeface="Arial" charset="0"/>
              </a:rPr>
              <a:t>--</a:t>
            </a:r>
            <a:r>
              <a:rPr lang="en-US" dirty="0" err="1" smtClean="0">
                <a:latin typeface="Arial" charset="0"/>
              </a:rPr>
              <a:t>modhelp</a:t>
            </a:r>
            <a:endParaRPr lang="en-US" dirty="0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>
              <a:lnSpc>
                <a:spcPct val="9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host% </a:t>
            </a:r>
            <a:r>
              <a:rPr lang="en-US" sz="1000" dirty="0" err="1">
                <a:latin typeface="Courier New"/>
                <a:cs typeface="Courier New"/>
              </a:rPr>
              <a:t>gridlabd</a:t>
            </a:r>
            <a:r>
              <a:rPr lang="en-US" sz="1000" dirty="0">
                <a:latin typeface="Courier New"/>
                <a:cs typeface="Courier New"/>
              </a:rPr>
              <a:t> --</a:t>
            </a:r>
            <a:r>
              <a:rPr lang="en-US" sz="1000" dirty="0" err="1">
                <a:latin typeface="Courier New"/>
                <a:cs typeface="Courier New"/>
              </a:rPr>
              <a:t>modhelp</a:t>
            </a:r>
            <a:r>
              <a:rPr lang="en-US" sz="1000" dirty="0">
                <a:latin typeface="Courier New"/>
                <a:cs typeface="Courier New"/>
              </a:rPr>
              <a:t> </a:t>
            </a:r>
            <a:r>
              <a:rPr lang="en-US" sz="1000" dirty="0" err="1">
                <a:latin typeface="Courier New"/>
                <a:cs typeface="Courier New"/>
              </a:rPr>
              <a:t>powerflow:line</a:t>
            </a:r>
            <a:endParaRPr lang="en-US" sz="1000" dirty="0">
              <a:latin typeface="Courier New"/>
              <a:cs typeface="Courier New"/>
            </a:endParaRPr>
          </a:p>
          <a:p>
            <a:pPr>
              <a:lnSpc>
                <a:spcPct val="9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 smtClean="0">
                <a:latin typeface="Courier New"/>
                <a:cs typeface="Courier New"/>
              </a:rPr>
              <a:t>module </a:t>
            </a:r>
            <a:r>
              <a:rPr lang="en-US" sz="1000" b="0" dirty="0" err="1">
                <a:latin typeface="Courier New"/>
                <a:cs typeface="Courier New"/>
              </a:rPr>
              <a:t>powerflow</a:t>
            </a:r>
            <a:r>
              <a:rPr lang="en-US" sz="1000" b="0" dirty="0">
                <a:latin typeface="Courier New"/>
                <a:cs typeface="Courier New"/>
              </a:rPr>
              <a:t> {</a:t>
            </a:r>
          </a:p>
          <a:p>
            <a:pPr>
              <a:lnSpc>
                <a:spcPct val="9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</a:t>
            </a:r>
            <a:r>
              <a:rPr lang="en-US" sz="1000" b="0" dirty="0" err="1">
                <a:latin typeface="Courier New"/>
                <a:cs typeface="Courier New"/>
              </a:rPr>
              <a:t>bool</a:t>
            </a:r>
            <a:r>
              <a:rPr lang="en-US" sz="1000" b="0" dirty="0">
                <a:latin typeface="Courier New"/>
                <a:cs typeface="Courier New"/>
              </a:rPr>
              <a:t> </a:t>
            </a:r>
            <a:r>
              <a:rPr lang="en-US" sz="1000" b="0" dirty="0" err="1">
                <a:latin typeface="Courier New"/>
                <a:cs typeface="Courier New"/>
              </a:rPr>
              <a:t>show_matrix_values</a:t>
            </a:r>
            <a:r>
              <a:rPr lang="en-US" sz="1000" b="0" dirty="0">
                <a:latin typeface="Courier New"/>
                <a:cs typeface="Courier New"/>
              </a:rPr>
              <a:t>;</a:t>
            </a:r>
          </a:p>
          <a:p>
            <a:pPr>
              <a:lnSpc>
                <a:spcPct val="9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double </a:t>
            </a:r>
            <a:r>
              <a:rPr lang="en-US" sz="1000" b="0" dirty="0" err="1">
                <a:latin typeface="Courier New"/>
                <a:cs typeface="Courier New"/>
              </a:rPr>
              <a:t>primary_voltage_ratio</a:t>
            </a:r>
            <a:r>
              <a:rPr lang="en-US" sz="1000" b="0" dirty="0">
                <a:latin typeface="Courier New"/>
                <a:cs typeface="Courier New"/>
              </a:rPr>
              <a:t>;</a:t>
            </a:r>
          </a:p>
          <a:p>
            <a:pPr>
              <a:lnSpc>
                <a:spcPct val="9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double </a:t>
            </a:r>
            <a:r>
              <a:rPr lang="en-US" sz="1000" b="0" dirty="0" err="1">
                <a:latin typeface="Courier New"/>
                <a:cs typeface="Courier New"/>
              </a:rPr>
              <a:t>nominal_frequency</a:t>
            </a:r>
            <a:r>
              <a:rPr lang="en-US" sz="1000" b="0" dirty="0">
                <a:latin typeface="Courier New"/>
                <a:cs typeface="Courier New"/>
              </a:rPr>
              <a:t>;</a:t>
            </a:r>
          </a:p>
          <a:p>
            <a:pPr>
              <a:lnSpc>
                <a:spcPct val="9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</a:t>
            </a:r>
            <a:r>
              <a:rPr lang="en-US" sz="1000" b="0" dirty="0" err="1">
                <a:latin typeface="Courier New"/>
                <a:cs typeface="Courier New"/>
              </a:rPr>
              <a:t>bool</a:t>
            </a:r>
            <a:r>
              <a:rPr lang="en-US" sz="1000" b="0" dirty="0">
                <a:latin typeface="Courier New"/>
                <a:cs typeface="Courier New"/>
              </a:rPr>
              <a:t> </a:t>
            </a:r>
            <a:r>
              <a:rPr lang="en-US" sz="1000" b="0" dirty="0" err="1">
                <a:latin typeface="Courier New"/>
                <a:cs typeface="Courier New"/>
              </a:rPr>
              <a:t>require_voltage_control</a:t>
            </a:r>
            <a:r>
              <a:rPr lang="en-US" sz="1000" b="0" dirty="0">
                <a:latin typeface="Courier New"/>
                <a:cs typeface="Courier New"/>
              </a:rPr>
              <a:t>;</a:t>
            </a:r>
          </a:p>
          <a:p>
            <a:pPr>
              <a:lnSpc>
                <a:spcPct val="9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double </a:t>
            </a:r>
            <a:r>
              <a:rPr lang="en-US" sz="1000" b="0" dirty="0" err="1">
                <a:latin typeface="Courier New"/>
                <a:cs typeface="Courier New"/>
              </a:rPr>
              <a:t>geographic_degree</a:t>
            </a:r>
            <a:r>
              <a:rPr lang="en-US" sz="1000" b="0" dirty="0">
                <a:latin typeface="Courier New"/>
                <a:cs typeface="Courier New"/>
              </a:rPr>
              <a:t>;</a:t>
            </a:r>
          </a:p>
          <a:p>
            <a:pPr>
              <a:lnSpc>
                <a:spcPct val="9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complex </a:t>
            </a:r>
            <a:r>
              <a:rPr lang="en-US" sz="1000" b="0" dirty="0" err="1">
                <a:latin typeface="Courier New"/>
                <a:cs typeface="Courier New"/>
              </a:rPr>
              <a:t>fault_impedance</a:t>
            </a:r>
            <a:r>
              <a:rPr lang="en-US" sz="1000" b="0" dirty="0">
                <a:latin typeface="Courier New"/>
                <a:cs typeface="Courier New"/>
              </a:rPr>
              <a:t>;</a:t>
            </a:r>
          </a:p>
          <a:p>
            <a:pPr>
              <a:lnSpc>
                <a:spcPct val="9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double </a:t>
            </a:r>
            <a:r>
              <a:rPr lang="en-US" sz="1000" b="0" dirty="0" err="1">
                <a:latin typeface="Courier New"/>
                <a:cs typeface="Courier New"/>
              </a:rPr>
              <a:t>warning_underfrequency</a:t>
            </a:r>
            <a:r>
              <a:rPr lang="en-US" sz="1000" b="0" dirty="0">
                <a:latin typeface="Courier New"/>
                <a:cs typeface="Courier New"/>
              </a:rPr>
              <a:t>;</a:t>
            </a:r>
          </a:p>
          <a:p>
            <a:pPr>
              <a:lnSpc>
                <a:spcPct val="9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double </a:t>
            </a:r>
            <a:r>
              <a:rPr lang="en-US" sz="1000" b="0" dirty="0" err="1">
                <a:latin typeface="Courier New"/>
                <a:cs typeface="Courier New"/>
              </a:rPr>
              <a:t>warning_overfrequency</a:t>
            </a:r>
            <a:r>
              <a:rPr lang="en-US" sz="1000" b="0" dirty="0">
                <a:latin typeface="Courier New"/>
                <a:cs typeface="Courier New"/>
              </a:rPr>
              <a:t>;</a:t>
            </a:r>
          </a:p>
          <a:p>
            <a:pPr>
              <a:lnSpc>
                <a:spcPct val="9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double </a:t>
            </a:r>
            <a:r>
              <a:rPr lang="en-US" sz="1000" b="0" dirty="0" err="1">
                <a:latin typeface="Courier New"/>
                <a:cs typeface="Courier New"/>
              </a:rPr>
              <a:t>warning_undervoltage</a:t>
            </a:r>
            <a:r>
              <a:rPr lang="en-US" sz="1000" b="0" dirty="0">
                <a:latin typeface="Courier New"/>
                <a:cs typeface="Courier New"/>
              </a:rPr>
              <a:t>;</a:t>
            </a:r>
          </a:p>
          <a:p>
            <a:pPr>
              <a:lnSpc>
                <a:spcPct val="9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double </a:t>
            </a:r>
            <a:r>
              <a:rPr lang="en-US" sz="1000" b="0" dirty="0" err="1">
                <a:latin typeface="Courier New"/>
                <a:cs typeface="Courier New"/>
              </a:rPr>
              <a:t>warning_overvoltage</a:t>
            </a:r>
            <a:r>
              <a:rPr lang="en-US" sz="1000" b="0" dirty="0">
                <a:latin typeface="Courier New"/>
                <a:cs typeface="Courier New"/>
              </a:rPr>
              <a:t>;</a:t>
            </a:r>
          </a:p>
          <a:p>
            <a:pPr>
              <a:lnSpc>
                <a:spcPct val="9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double </a:t>
            </a:r>
            <a:r>
              <a:rPr lang="en-US" sz="1000" b="0" dirty="0" err="1">
                <a:latin typeface="Courier New"/>
                <a:cs typeface="Courier New"/>
              </a:rPr>
              <a:t>warning_voltageangle</a:t>
            </a:r>
            <a:r>
              <a:rPr lang="en-US" sz="1000" b="0" dirty="0">
                <a:latin typeface="Courier New"/>
                <a:cs typeface="Courier New"/>
              </a:rPr>
              <a:t>;</a:t>
            </a:r>
          </a:p>
          <a:p>
            <a:pPr>
              <a:lnSpc>
                <a:spcPct val="9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double </a:t>
            </a:r>
            <a:r>
              <a:rPr lang="en-US" sz="1000" b="0" dirty="0" err="1">
                <a:latin typeface="Courier New"/>
                <a:cs typeface="Courier New"/>
              </a:rPr>
              <a:t>maximum_voltage_error</a:t>
            </a:r>
            <a:r>
              <a:rPr lang="en-US" sz="1000" b="0" dirty="0">
                <a:latin typeface="Courier New"/>
                <a:cs typeface="Courier New"/>
              </a:rPr>
              <a:t>;</a:t>
            </a:r>
          </a:p>
          <a:p>
            <a:pPr>
              <a:lnSpc>
                <a:spcPct val="9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enumeration {NR=2, GS=1, FBS=0} </a:t>
            </a:r>
            <a:r>
              <a:rPr lang="en-US" sz="1000" b="0" dirty="0" err="1">
                <a:latin typeface="Courier New"/>
                <a:cs typeface="Courier New"/>
              </a:rPr>
              <a:t>solver_method</a:t>
            </a:r>
            <a:r>
              <a:rPr lang="en-US" sz="1000" b="0" dirty="0">
                <a:latin typeface="Courier New"/>
                <a:cs typeface="Courier New"/>
              </a:rPr>
              <a:t>;</a:t>
            </a:r>
          </a:p>
          <a:p>
            <a:pPr>
              <a:lnSpc>
                <a:spcPct val="9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</a:t>
            </a:r>
            <a:r>
              <a:rPr lang="en-US" sz="1000" b="0" dirty="0" err="1">
                <a:latin typeface="Courier New"/>
                <a:cs typeface="Courier New"/>
              </a:rPr>
              <a:t>bool</a:t>
            </a:r>
            <a:r>
              <a:rPr lang="en-US" sz="1000" b="0" dirty="0">
                <a:latin typeface="Courier New"/>
                <a:cs typeface="Courier New"/>
              </a:rPr>
              <a:t> </a:t>
            </a:r>
            <a:r>
              <a:rPr lang="en-US" sz="1000" b="0" dirty="0" err="1">
                <a:latin typeface="Courier New"/>
                <a:cs typeface="Courier New"/>
              </a:rPr>
              <a:t>line_capacitance</a:t>
            </a:r>
            <a:r>
              <a:rPr lang="en-US" sz="1000" b="0" dirty="0">
                <a:latin typeface="Courier New"/>
                <a:cs typeface="Courier New"/>
              </a:rPr>
              <a:t>;</a:t>
            </a:r>
          </a:p>
          <a:p>
            <a:pPr>
              <a:lnSpc>
                <a:spcPct val="9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</a:t>
            </a:r>
            <a:r>
              <a:rPr lang="en-US" sz="1000" b="0" dirty="0" err="1">
                <a:latin typeface="Courier New"/>
                <a:cs typeface="Courier New"/>
              </a:rPr>
              <a:t>bool</a:t>
            </a:r>
            <a:r>
              <a:rPr lang="en-US" sz="1000" b="0" dirty="0">
                <a:latin typeface="Courier New"/>
                <a:cs typeface="Courier New"/>
              </a:rPr>
              <a:t> </a:t>
            </a:r>
            <a:r>
              <a:rPr lang="en-US" sz="1000" b="0" dirty="0" err="1">
                <a:latin typeface="Courier New"/>
                <a:cs typeface="Courier New"/>
              </a:rPr>
              <a:t>line_limits</a:t>
            </a:r>
            <a:r>
              <a:rPr lang="en-US" sz="1000" b="0" dirty="0">
                <a:latin typeface="Courier New"/>
                <a:cs typeface="Courier New"/>
              </a:rPr>
              <a:t>;</a:t>
            </a:r>
          </a:p>
          <a:p>
            <a:pPr>
              <a:lnSpc>
                <a:spcPct val="9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char256 </a:t>
            </a:r>
            <a:r>
              <a:rPr lang="en-US" sz="1000" b="0" dirty="0" err="1">
                <a:latin typeface="Courier New"/>
                <a:cs typeface="Courier New"/>
              </a:rPr>
              <a:t>lu_solver</a:t>
            </a:r>
            <a:r>
              <a:rPr lang="en-US" sz="1000" b="0" dirty="0">
                <a:latin typeface="Courier New"/>
                <a:cs typeface="Courier New"/>
              </a:rPr>
              <a:t>;</a:t>
            </a:r>
          </a:p>
          <a:p>
            <a:pPr>
              <a:lnSpc>
                <a:spcPct val="9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int64 </a:t>
            </a:r>
            <a:r>
              <a:rPr lang="en-US" sz="1000" b="0" dirty="0" err="1">
                <a:latin typeface="Courier New"/>
                <a:cs typeface="Courier New"/>
              </a:rPr>
              <a:t>NR_iteration_limit</a:t>
            </a:r>
            <a:r>
              <a:rPr lang="en-US" sz="1000" b="0" dirty="0">
                <a:latin typeface="Courier New"/>
                <a:cs typeface="Courier New"/>
              </a:rPr>
              <a:t>;</a:t>
            </a:r>
          </a:p>
          <a:p>
            <a:pPr>
              <a:lnSpc>
                <a:spcPct val="9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int32 </a:t>
            </a:r>
            <a:r>
              <a:rPr lang="en-US" sz="1000" b="0" dirty="0" err="1">
                <a:latin typeface="Courier New"/>
                <a:cs typeface="Courier New"/>
              </a:rPr>
              <a:t>NR_superLU_procs</a:t>
            </a:r>
            <a:r>
              <a:rPr lang="en-US" sz="1000" b="0" dirty="0">
                <a:latin typeface="Courier New"/>
                <a:cs typeface="Courier New"/>
              </a:rPr>
              <a:t>;</a:t>
            </a:r>
          </a:p>
          <a:p>
            <a:pPr>
              <a:lnSpc>
                <a:spcPct val="9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double </a:t>
            </a:r>
            <a:r>
              <a:rPr lang="en-US" sz="1000" b="0" dirty="0" err="1">
                <a:latin typeface="Courier New"/>
                <a:cs typeface="Courier New"/>
              </a:rPr>
              <a:t>default_maximum_voltage_error</a:t>
            </a:r>
            <a:r>
              <a:rPr lang="en-US" sz="1000" b="0" dirty="0">
                <a:latin typeface="Courier New"/>
                <a:cs typeface="Courier New"/>
              </a:rPr>
              <a:t>;</a:t>
            </a:r>
          </a:p>
          <a:p>
            <a:pPr>
              <a:lnSpc>
                <a:spcPct val="9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double </a:t>
            </a:r>
            <a:r>
              <a:rPr lang="en-US" sz="1000" b="0" dirty="0" err="1">
                <a:latin typeface="Courier New"/>
                <a:cs typeface="Courier New"/>
              </a:rPr>
              <a:t>default_maximum_power_error</a:t>
            </a:r>
            <a:r>
              <a:rPr lang="en-US" sz="1000" b="0" dirty="0">
                <a:latin typeface="Courier New"/>
                <a:cs typeface="Courier New"/>
              </a:rPr>
              <a:t>;</a:t>
            </a:r>
          </a:p>
          <a:p>
            <a:pPr>
              <a:lnSpc>
                <a:spcPct val="9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</a:t>
            </a:r>
            <a:r>
              <a:rPr lang="en-US" sz="1000" b="0" dirty="0" err="1">
                <a:latin typeface="Courier New"/>
                <a:cs typeface="Courier New"/>
              </a:rPr>
              <a:t>bool</a:t>
            </a:r>
            <a:r>
              <a:rPr lang="en-US" sz="1000" b="0" dirty="0">
                <a:latin typeface="Courier New"/>
                <a:cs typeface="Courier New"/>
              </a:rPr>
              <a:t> </a:t>
            </a:r>
            <a:r>
              <a:rPr lang="en-US" sz="1000" b="0" dirty="0" err="1">
                <a:latin typeface="Courier New"/>
                <a:cs typeface="Courier New"/>
              </a:rPr>
              <a:t>NR_admit_change</a:t>
            </a:r>
            <a:r>
              <a:rPr lang="en-US" sz="1000" b="0" dirty="0">
                <a:latin typeface="Courier New"/>
                <a:cs typeface="Courier New"/>
              </a:rPr>
              <a:t>;</a:t>
            </a:r>
          </a:p>
          <a:p>
            <a:pPr>
              <a:lnSpc>
                <a:spcPct val="9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</a:t>
            </a:r>
            <a:r>
              <a:rPr lang="en-US" sz="1000" b="0" dirty="0" err="1">
                <a:latin typeface="Courier New"/>
                <a:cs typeface="Courier New"/>
              </a:rPr>
              <a:t>bool</a:t>
            </a:r>
            <a:r>
              <a:rPr lang="en-US" sz="1000" b="0" dirty="0">
                <a:latin typeface="Courier New"/>
                <a:cs typeface="Courier New"/>
              </a:rPr>
              <a:t> </a:t>
            </a:r>
            <a:r>
              <a:rPr lang="en-US" sz="1000" b="0" dirty="0" err="1">
                <a:latin typeface="Courier New"/>
                <a:cs typeface="Courier New"/>
              </a:rPr>
              <a:t>enable_subsecond_models</a:t>
            </a:r>
            <a:r>
              <a:rPr lang="en-US" sz="1000" b="0" dirty="0">
                <a:latin typeface="Courier New"/>
                <a:cs typeface="Courier New"/>
              </a:rPr>
              <a:t>; // Enable </a:t>
            </a:r>
            <a:r>
              <a:rPr lang="en-US" sz="1000" b="0" dirty="0" err="1">
                <a:latin typeface="Courier New"/>
                <a:cs typeface="Courier New"/>
              </a:rPr>
              <a:t>deltamode</a:t>
            </a:r>
            <a:r>
              <a:rPr lang="en-US" sz="1000" b="0" dirty="0">
                <a:latin typeface="Courier New"/>
                <a:cs typeface="Courier New"/>
              </a:rPr>
              <a:t> capabilities within the </a:t>
            </a:r>
            <a:r>
              <a:rPr lang="en-US" sz="1000" b="0" dirty="0" err="1">
                <a:latin typeface="Courier New"/>
                <a:cs typeface="Courier New"/>
              </a:rPr>
              <a:t>powerflow</a:t>
            </a:r>
            <a:r>
              <a:rPr lang="en-US" sz="1000" b="0" dirty="0">
                <a:latin typeface="Courier New"/>
                <a:cs typeface="Courier New"/>
              </a:rPr>
              <a:t> module</a:t>
            </a:r>
          </a:p>
          <a:p>
            <a:pPr>
              <a:lnSpc>
                <a:spcPct val="9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</a:t>
            </a:r>
            <a:r>
              <a:rPr lang="en-US" sz="1000" b="0" dirty="0" err="1">
                <a:latin typeface="Courier New"/>
                <a:cs typeface="Courier New"/>
              </a:rPr>
              <a:t>bool</a:t>
            </a:r>
            <a:r>
              <a:rPr lang="en-US" sz="1000" b="0" dirty="0">
                <a:latin typeface="Courier New"/>
                <a:cs typeface="Courier New"/>
              </a:rPr>
              <a:t> </a:t>
            </a:r>
            <a:r>
              <a:rPr lang="en-US" sz="1000" b="0" dirty="0" err="1">
                <a:latin typeface="Courier New"/>
                <a:cs typeface="Courier New"/>
              </a:rPr>
              <a:t>all_powerflow_delta</a:t>
            </a:r>
            <a:r>
              <a:rPr lang="en-US" sz="1000" b="0" dirty="0">
                <a:latin typeface="Courier New"/>
                <a:cs typeface="Courier New"/>
              </a:rPr>
              <a:t>; // Forces all </a:t>
            </a:r>
            <a:r>
              <a:rPr lang="en-US" sz="1000" b="0" dirty="0" err="1">
                <a:latin typeface="Courier New"/>
                <a:cs typeface="Courier New"/>
              </a:rPr>
              <a:t>powerflow</a:t>
            </a:r>
            <a:r>
              <a:rPr lang="en-US" sz="1000" b="0" dirty="0">
                <a:latin typeface="Courier New"/>
                <a:cs typeface="Courier New"/>
              </a:rPr>
              <a:t> objects that are capable to participate in </a:t>
            </a:r>
            <a:r>
              <a:rPr lang="en-US" sz="1000" b="0" dirty="0" err="1">
                <a:latin typeface="Courier New"/>
                <a:cs typeface="Courier New"/>
              </a:rPr>
              <a:t>deltamode</a:t>
            </a:r>
            <a:endParaRPr lang="en-US" sz="1000" b="0" dirty="0">
              <a:latin typeface="Courier New"/>
              <a:cs typeface="Courier New"/>
            </a:endParaRPr>
          </a:p>
          <a:p>
            <a:pPr>
              <a:lnSpc>
                <a:spcPct val="9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double </a:t>
            </a:r>
            <a:r>
              <a:rPr lang="en-US" sz="1000" b="0" dirty="0" err="1">
                <a:latin typeface="Courier New"/>
                <a:cs typeface="Courier New"/>
              </a:rPr>
              <a:t>deltamode_timestep</a:t>
            </a:r>
            <a:r>
              <a:rPr lang="en-US" sz="1000" b="0" dirty="0">
                <a:latin typeface="Courier New"/>
                <a:cs typeface="Courier New"/>
              </a:rPr>
              <a:t>[ns]; // Desired minimum </a:t>
            </a:r>
            <a:r>
              <a:rPr lang="en-US" sz="1000" b="0" dirty="0" err="1">
                <a:latin typeface="Courier New"/>
                <a:cs typeface="Courier New"/>
              </a:rPr>
              <a:t>timestep</a:t>
            </a:r>
            <a:r>
              <a:rPr lang="en-US" sz="1000" b="0" dirty="0">
                <a:latin typeface="Courier New"/>
                <a:cs typeface="Courier New"/>
              </a:rPr>
              <a:t> for </a:t>
            </a:r>
            <a:r>
              <a:rPr lang="en-US" sz="1000" b="0" dirty="0" err="1">
                <a:latin typeface="Courier New"/>
                <a:cs typeface="Courier New"/>
              </a:rPr>
              <a:t>deltamode</a:t>
            </a:r>
            <a:r>
              <a:rPr lang="en-US" sz="1000" b="0" dirty="0">
                <a:latin typeface="Courier New"/>
                <a:cs typeface="Courier New"/>
              </a:rPr>
              <a:t>-related simulations</a:t>
            </a:r>
          </a:p>
          <a:p>
            <a:pPr>
              <a:lnSpc>
                <a:spcPct val="9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int64 </a:t>
            </a:r>
            <a:r>
              <a:rPr lang="en-US" sz="1000" b="0" dirty="0" err="1">
                <a:latin typeface="Courier New"/>
                <a:cs typeface="Courier New"/>
              </a:rPr>
              <a:t>deltamode_extra_function</a:t>
            </a:r>
            <a:r>
              <a:rPr lang="en-US" sz="1000" b="0" dirty="0">
                <a:latin typeface="Courier New"/>
                <a:cs typeface="Courier New"/>
              </a:rPr>
              <a:t>;</a:t>
            </a:r>
          </a:p>
          <a:p>
            <a:pPr>
              <a:lnSpc>
                <a:spcPct val="9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double </a:t>
            </a:r>
            <a:r>
              <a:rPr lang="en-US" sz="1000" b="0" dirty="0" err="1">
                <a:latin typeface="Courier New"/>
                <a:cs typeface="Courier New"/>
              </a:rPr>
              <a:t>current_frequency</a:t>
            </a:r>
            <a:r>
              <a:rPr lang="en-US" sz="1000" b="0" dirty="0">
                <a:latin typeface="Courier New"/>
                <a:cs typeface="Courier New"/>
              </a:rPr>
              <a:t>[Hz]; // Current system-level frequency of the </a:t>
            </a:r>
            <a:r>
              <a:rPr lang="en-US" sz="1000" b="0" dirty="0" err="1">
                <a:latin typeface="Courier New"/>
                <a:cs typeface="Courier New"/>
              </a:rPr>
              <a:t>powerflow</a:t>
            </a:r>
            <a:r>
              <a:rPr lang="en-US" sz="1000" b="0" dirty="0">
                <a:latin typeface="Courier New"/>
                <a:cs typeface="Courier New"/>
              </a:rPr>
              <a:t> system</a:t>
            </a:r>
          </a:p>
          <a:p>
            <a:pPr>
              <a:lnSpc>
                <a:spcPct val="9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</a:t>
            </a:r>
            <a:r>
              <a:rPr lang="en-US" sz="1000" b="0" dirty="0" err="1">
                <a:latin typeface="Courier New"/>
                <a:cs typeface="Courier New"/>
              </a:rPr>
              <a:t>bool</a:t>
            </a:r>
            <a:r>
              <a:rPr lang="en-US" sz="1000" b="0" dirty="0">
                <a:latin typeface="Courier New"/>
                <a:cs typeface="Courier New"/>
              </a:rPr>
              <a:t> </a:t>
            </a:r>
            <a:r>
              <a:rPr lang="en-US" sz="1000" b="0" dirty="0" err="1">
                <a:latin typeface="Courier New"/>
                <a:cs typeface="Courier New"/>
              </a:rPr>
              <a:t>master_frequency_update</a:t>
            </a:r>
            <a:r>
              <a:rPr lang="en-US" sz="1000" b="0" dirty="0">
                <a:latin typeface="Courier New"/>
                <a:cs typeface="Courier New"/>
              </a:rPr>
              <a:t>; // Tracking variable to see if an object has become the system frequency updater</a:t>
            </a:r>
          </a:p>
          <a:p>
            <a:pPr>
              <a:lnSpc>
                <a:spcPct val="9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</a:t>
            </a:r>
            <a:r>
              <a:rPr lang="en-US" sz="1000" b="0" dirty="0" err="1">
                <a:latin typeface="Courier New"/>
                <a:cs typeface="Courier New"/>
              </a:rPr>
              <a:t>bool</a:t>
            </a:r>
            <a:r>
              <a:rPr lang="en-US" sz="1000" b="0" dirty="0">
                <a:latin typeface="Courier New"/>
                <a:cs typeface="Courier New"/>
              </a:rPr>
              <a:t> </a:t>
            </a:r>
            <a:r>
              <a:rPr lang="en-US" sz="1000" b="0" dirty="0" err="1">
                <a:latin typeface="Courier New"/>
                <a:cs typeface="Courier New"/>
              </a:rPr>
              <a:t>enable_frequency_dependence</a:t>
            </a:r>
            <a:r>
              <a:rPr lang="en-US" sz="1000" b="0" dirty="0">
                <a:latin typeface="Courier New"/>
                <a:cs typeface="Courier New"/>
              </a:rPr>
              <a:t>; // Flag to enable frequency-based variations in impedance values of lines and loads</a:t>
            </a:r>
          </a:p>
          <a:p>
            <a:pPr>
              <a:lnSpc>
                <a:spcPct val="9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double </a:t>
            </a:r>
            <a:r>
              <a:rPr lang="en-US" sz="1000" b="0" dirty="0" err="1">
                <a:latin typeface="Courier New"/>
                <a:cs typeface="Courier New"/>
              </a:rPr>
              <a:t>default_resistance</a:t>
            </a:r>
            <a:r>
              <a:rPr lang="en-US" sz="1000" b="0" dirty="0">
                <a:latin typeface="Courier New"/>
                <a:cs typeface="Courier New"/>
              </a:rPr>
              <a:t>;</a:t>
            </a:r>
          </a:p>
          <a:p>
            <a:pPr>
              <a:lnSpc>
                <a:spcPct val="9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</a:t>
            </a:r>
            <a:r>
              <a:rPr lang="en-US" sz="1000" b="0" dirty="0" err="1">
                <a:latin typeface="Courier New"/>
                <a:cs typeface="Courier New"/>
              </a:rPr>
              <a:t>bool</a:t>
            </a:r>
            <a:r>
              <a:rPr lang="en-US" sz="1000" b="0" dirty="0">
                <a:latin typeface="Courier New"/>
                <a:cs typeface="Courier New"/>
              </a:rPr>
              <a:t> </a:t>
            </a:r>
            <a:r>
              <a:rPr lang="en-US" sz="1000" b="0" dirty="0" err="1">
                <a:latin typeface="Courier New"/>
                <a:cs typeface="Courier New"/>
              </a:rPr>
              <a:t>enable_inrush</a:t>
            </a:r>
            <a:r>
              <a:rPr lang="en-US" sz="1000" b="0" dirty="0">
                <a:latin typeface="Courier New"/>
                <a:cs typeface="Courier New"/>
              </a:rPr>
              <a:t>; // Flag to enable in-rush calculations for lines and transformers in </a:t>
            </a:r>
            <a:r>
              <a:rPr lang="en-US" sz="1000" b="0" dirty="0" err="1">
                <a:latin typeface="Courier New"/>
                <a:cs typeface="Courier New"/>
              </a:rPr>
              <a:t>deltamode</a:t>
            </a:r>
            <a:endParaRPr lang="en-US" sz="1000" b="0" dirty="0">
              <a:latin typeface="Courier New"/>
              <a:cs typeface="Courier New"/>
            </a:endParaRPr>
          </a:p>
          <a:p>
            <a:pPr>
              <a:lnSpc>
                <a:spcPct val="9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double </a:t>
            </a:r>
            <a:r>
              <a:rPr lang="en-US" sz="1000" b="0" dirty="0" err="1">
                <a:latin typeface="Courier New"/>
                <a:cs typeface="Courier New"/>
              </a:rPr>
              <a:t>low_voltage_impedance_level</a:t>
            </a:r>
            <a:r>
              <a:rPr lang="en-US" sz="1000" b="0" dirty="0">
                <a:latin typeface="Courier New"/>
                <a:cs typeface="Courier New"/>
              </a:rPr>
              <a:t>; // Lower limit of voltage (in per-unit) at which all load types are converted to impedance for in-rush calculations</a:t>
            </a:r>
          </a:p>
          <a:p>
            <a:pPr>
              <a:lnSpc>
                <a:spcPct val="9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char1024 </a:t>
            </a:r>
            <a:r>
              <a:rPr lang="en-US" sz="1000" b="0" dirty="0" err="1">
                <a:latin typeface="Courier New"/>
                <a:cs typeface="Courier New"/>
              </a:rPr>
              <a:t>market_price_name</a:t>
            </a:r>
            <a:r>
              <a:rPr lang="en-US" sz="1000" b="0" dirty="0">
                <a:latin typeface="Courier New"/>
                <a:cs typeface="Courier New"/>
              </a:rPr>
              <a:t>;</a:t>
            </a:r>
          </a:p>
          <a:p>
            <a:pPr>
              <a:lnSpc>
                <a:spcPct val="9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 smtClean="0">
                <a:latin typeface="Courier New"/>
                <a:cs typeface="Courier New"/>
              </a:rPr>
              <a:t>}</a:t>
            </a:r>
          </a:p>
          <a:p>
            <a:pPr>
              <a:lnSpc>
                <a:spcPct val="9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 smtClean="0">
                <a:latin typeface="Courier New"/>
                <a:cs typeface="Courier New"/>
              </a:rPr>
              <a:t>...</a:t>
            </a:r>
            <a:endParaRPr lang="en-US" sz="1000" b="0" dirty="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" charset="0"/>
              </a:rPr>
              <a:t>Command line: --</a:t>
            </a:r>
            <a:r>
              <a:rPr lang="en-US" sz="3600" dirty="0" err="1">
                <a:latin typeface="Arial" charset="0"/>
              </a:rPr>
              <a:t>modhelp</a:t>
            </a:r>
            <a:endParaRPr lang="en-US" sz="3600" dirty="0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>
              <a:lnSpc>
                <a:spcPct val="9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host% </a:t>
            </a:r>
            <a:r>
              <a:rPr lang="en-US" sz="1000" dirty="0" err="1">
                <a:latin typeface="Courier New"/>
                <a:cs typeface="Courier New"/>
              </a:rPr>
              <a:t>gridlabd</a:t>
            </a:r>
            <a:r>
              <a:rPr lang="en-US" sz="1000" dirty="0">
                <a:latin typeface="Courier New"/>
                <a:cs typeface="Courier New"/>
              </a:rPr>
              <a:t> --</a:t>
            </a:r>
            <a:r>
              <a:rPr lang="en-US" sz="1000" dirty="0" err="1">
                <a:latin typeface="Courier New"/>
                <a:cs typeface="Courier New"/>
              </a:rPr>
              <a:t>modhelp</a:t>
            </a:r>
            <a:r>
              <a:rPr lang="en-US" sz="1000" dirty="0">
                <a:latin typeface="Courier New"/>
                <a:cs typeface="Courier New"/>
              </a:rPr>
              <a:t> </a:t>
            </a:r>
            <a:r>
              <a:rPr lang="en-US" sz="1000" dirty="0" err="1" smtClean="0">
                <a:latin typeface="Courier New"/>
                <a:cs typeface="Courier New"/>
              </a:rPr>
              <a:t>powerflow:line</a:t>
            </a:r>
            <a:endParaRPr lang="en-US" sz="1000" dirty="0" smtClean="0">
              <a:latin typeface="Courier New"/>
              <a:cs typeface="Courier New"/>
            </a:endParaRPr>
          </a:p>
          <a:p>
            <a:pPr>
              <a:lnSpc>
                <a:spcPct val="7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 smtClean="0">
                <a:latin typeface="Courier New"/>
                <a:cs typeface="Courier New"/>
              </a:rPr>
              <a:t>class </a:t>
            </a:r>
            <a:r>
              <a:rPr lang="en-US" sz="1000" b="0" dirty="0">
                <a:latin typeface="Courier New"/>
                <a:cs typeface="Courier New"/>
              </a:rPr>
              <a:t>line {</a:t>
            </a:r>
          </a:p>
          <a:p>
            <a:pPr>
              <a:lnSpc>
                <a:spcPct val="7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parent link;</a:t>
            </a:r>
          </a:p>
          <a:p>
            <a:pPr>
              <a:lnSpc>
                <a:spcPct val="7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class link {</a:t>
            </a:r>
          </a:p>
          <a:p>
            <a:pPr>
              <a:lnSpc>
                <a:spcPct val="7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	parent </a:t>
            </a:r>
            <a:r>
              <a:rPr lang="en-US" sz="1000" b="0" dirty="0" err="1">
                <a:latin typeface="Courier New"/>
                <a:cs typeface="Courier New"/>
              </a:rPr>
              <a:t>powerflow_object</a:t>
            </a:r>
            <a:r>
              <a:rPr lang="en-US" sz="1000" b="0" dirty="0">
                <a:latin typeface="Courier New"/>
                <a:cs typeface="Courier New"/>
              </a:rPr>
              <a:t>;</a:t>
            </a:r>
          </a:p>
          <a:p>
            <a:pPr>
              <a:lnSpc>
                <a:spcPct val="7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	class </a:t>
            </a:r>
            <a:r>
              <a:rPr lang="en-US" sz="1000" b="0" dirty="0" err="1">
                <a:latin typeface="Courier New"/>
                <a:cs typeface="Courier New"/>
              </a:rPr>
              <a:t>powerflow_object</a:t>
            </a:r>
            <a:r>
              <a:rPr lang="en-US" sz="1000" b="0" dirty="0">
                <a:latin typeface="Courier New"/>
                <a:cs typeface="Courier New"/>
              </a:rPr>
              <a:t> {</a:t>
            </a:r>
          </a:p>
          <a:p>
            <a:pPr>
              <a:lnSpc>
                <a:spcPct val="7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		set {A=1, B=2, C=4, D=256, N=8, S=112, G=128} phases;</a:t>
            </a:r>
          </a:p>
          <a:p>
            <a:pPr>
              <a:lnSpc>
                <a:spcPct val="7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		double </a:t>
            </a:r>
            <a:r>
              <a:rPr lang="en-US" sz="1000" b="0" dirty="0" err="1">
                <a:latin typeface="Courier New"/>
                <a:cs typeface="Courier New"/>
              </a:rPr>
              <a:t>nominal_voltage</a:t>
            </a:r>
            <a:r>
              <a:rPr lang="en-US" sz="1000" b="0" dirty="0">
                <a:latin typeface="Courier New"/>
                <a:cs typeface="Courier New"/>
              </a:rPr>
              <a:t>[V];</a:t>
            </a:r>
          </a:p>
          <a:p>
            <a:pPr>
              <a:lnSpc>
                <a:spcPct val="7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	}</a:t>
            </a:r>
          </a:p>
          <a:p>
            <a:pPr>
              <a:lnSpc>
                <a:spcPct val="70000"/>
              </a:lnSpc>
              <a:tabLst>
                <a:tab pos="225425" algn="l"/>
                <a:tab pos="457200" algn="l"/>
                <a:tab pos="682625" algn="l"/>
              </a:tabLst>
            </a:pPr>
            <a:endParaRPr lang="en-US" sz="1000" b="0" dirty="0">
              <a:latin typeface="Courier New"/>
              <a:cs typeface="Courier New"/>
            </a:endParaRPr>
          </a:p>
          <a:p>
            <a:pPr>
              <a:lnSpc>
                <a:spcPct val="7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	function </a:t>
            </a:r>
            <a:r>
              <a:rPr lang="en-US" sz="1000" b="0" dirty="0" err="1">
                <a:latin typeface="Courier New"/>
                <a:cs typeface="Courier New"/>
              </a:rPr>
              <a:t>interupdate_pwr_object</a:t>
            </a:r>
            <a:r>
              <a:rPr lang="en-US" sz="1000" b="0" dirty="0">
                <a:latin typeface="Courier New"/>
                <a:cs typeface="Courier New"/>
              </a:rPr>
              <a:t>();</a:t>
            </a:r>
          </a:p>
          <a:p>
            <a:pPr>
              <a:lnSpc>
                <a:spcPct val="7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	function </a:t>
            </a:r>
            <a:r>
              <a:rPr lang="en-US" sz="1000" b="0" dirty="0" err="1">
                <a:latin typeface="Courier New"/>
                <a:cs typeface="Courier New"/>
              </a:rPr>
              <a:t>update_power_pwr_object</a:t>
            </a:r>
            <a:r>
              <a:rPr lang="en-US" sz="1000" b="0" dirty="0">
                <a:latin typeface="Courier New"/>
                <a:cs typeface="Courier New"/>
              </a:rPr>
              <a:t>();</a:t>
            </a:r>
          </a:p>
          <a:p>
            <a:pPr>
              <a:lnSpc>
                <a:spcPct val="7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	function </a:t>
            </a:r>
            <a:r>
              <a:rPr lang="en-US" sz="1000" b="0" dirty="0" err="1">
                <a:latin typeface="Courier New"/>
                <a:cs typeface="Courier New"/>
              </a:rPr>
              <a:t>check_limits_pwr_object</a:t>
            </a:r>
            <a:r>
              <a:rPr lang="en-US" sz="1000" b="0" dirty="0">
                <a:latin typeface="Courier New"/>
                <a:cs typeface="Courier New"/>
              </a:rPr>
              <a:t>();</a:t>
            </a:r>
          </a:p>
          <a:p>
            <a:pPr>
              <a:lnSpc>
                <a:spcPct val="7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	enumeration {OPEN=0, CLOSED=1} status; // </a:t>
            </a:r>
          </a:p>
          <a:p>
            <a:pPr>
              <a:lnSpc>
                <a:spcPct val="7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	object from; // </a:t>
            </a:r>
            <a:r>
              <a:rPr lang="en-US" sz="1000" b="0" dirty="0" err="1">
                <a:latin typeface="Courier New"/>
                <a:cs typeface="Courier New"/>
              </a:rPr>
              <a:t>from_node</a:t>
            </a:r>
            <a:r>
              <a:rPr lang="en-US" sz="1000" b="0" dirty="0">
                <a:latin typeface="Courier New"/>
                <a:cs typeface="Courier New"/>
              </a:rPr>
              <a:t> - source node</a:t>
            </a:r>
          </a:p>
          <a:p>
            <a:pPr>
              <a:lnSpc>
                <a:spcPct val="7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	object to; // </a:t>
            </a:r>
            <a:r>
              <a:rPr lang="en-US" sz="1000" b="0" dirty="0" err="1">
                <a:latin typeface="Courier New"/>
                <a:cs typeface="Courier New"/>
              </a:rPr>
              <a:t>to_node</a:t>
            </a:r>
            <a:r>
              <a:rPr lang="en-US" sz="1000" b="0" dirty="0">
                <a:latin typeface="Courier New"/>
                <a:cs typeface="Courier New"/>
              </a:rPr>
              <a:t> - load node</a:t>
            </a:r>
          </a:p>
          <a:p>
            <a:pPr>
              <a:lnSpc>
                <a:spcPct val="7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	complex </a:t>
            </a:r>
            <a:r>
              <a:rPr lang="en-US" sz="1000" b="0" dirty="0" err="1">
                <a:latin typeface="Courier New"/>
                <a:cs typeface="Courier New"/>
              </a:rPr>
              <a:t>power_in</a:t>
            </a:r>
            <a:r>
              <a:rPr lang="en-US" sz="1000" b="0" dirty="0">
                <a:latin typeface="Courier New"/>
                <a:cs typeface="Courier New"/>
              </a:rPr>
              <a:t>[VA]; // power flow in (</a:t>
            </a:r>
            <a:r>
              <a:rPr lang="en-US" sz="1000" b="0" dirty="0" err="1">
                <a:latin typeface="Courier New"/>
                <a:cs typeface="Courier New"/>
              </a:rPr>
              <a:t>w.r.t</a:t>
            </a:r>
            <a:r>
              <a:rPr lang="en-US" sz="1000" b="0" dirty="0">
                <a:latin typeface="Courier New"/>
                <a:cs typeface="Courier New"/>
              </a:rPr>
              <a:t> from node)</a:t>
            </a:r>
          </a:p>
          <a:p>
            <a:pPr>
              <a:lnSpc>
                <a:spcPct val="7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	complex </a:t>
            </a:r>
            <a:r>
              <a:rPr lang="en-US" sz="1000" b="0" dirty="0" err="1">
                <a:latin typeface="Courier New"/>
                <a:cs typeface="Courier New"/>
              </a:rPr>
              <a:t>power_out</a:t>
            </a:r>
            <a:r>
              <a:rPr lang="en-US" sz="1000" b="0" dirty="0">
                <a:latin typeface="Courier New"/>
                <a:cs typeface="Courier New"/>
              </a:rPr>
              <a:t>[VA]; // power flow out (</a:t>
            </a:r>
            <a:r>
              <a:rPr lang="en-US" sz="1000" b="0" dirty="0" err="1">
                <a:latin typeface="Courier New"/>
                <a:cs typeface="Courier New"/>
              </a:rPr>
              <a:t>w.r.t</a:t>
            </a:r>
            <a:r>
              <a:rPr lang="en-US" sz="1000" b="0" dirty="0">
                <a:latin typeface="Courier New"/>
                <a:cs typeface="Courier New"/>
              </a:rPr>
              <a:t> to node)</a:t>
            </a:r>
          </a:p>
          <a:p>
            <a:pPr>
              <a:lnSpc>
                <a:spcPct val="7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	double </a:t>
            </a:r>
            <a:r>
              <a:rPr lang="en-US" sz="1000" b="0" dirty="0" err="1">
                <a:latin typeface="Courier New"/>
                <a:cs typeface="Courier New"/>
              </a:rPr>
              <a:t>power_out_real</a:t>
            </a:r>
            <a:r>
              <a:rPr lang="en-US" sz="1000" b="0" dirty="0">
                <a:latin typeface="Courier New"/>
                <a:cs typeface="Courier New"/>
              </a:rPr>
              <a:t>[W]; // power flow out (</a:t>
            </a:r>
            <a:r>
              <a:rPr lang="en-US" sz="1000" b="0" dirty="0" err="1">
                <a:latin typeface="Courier New"/>
                <a:cs typeface="Courier New"/>
              </a:rPr>
              <a:t>w.r.t</a:t>
            </a:r>
            <a:r>
              <a:rPr lang="en-US" sz="1000" b="0" dirty="0">
                <a:latin typeface="Courier New"/>
                <a:cs typeface="Courier New"/>
              </a:rPr>
              <a:t> to node), real</a:t>
            </a:r>
          </a:p>
          <a:p>
            <a:pPr>
              <a:lnSpc>
                <a:spcPct val="7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	complex </a:t>
            </a:r>
            <a:r>
              <a:rPr lang="en-US" sz="1000" b="0" dirty="0" err="1">
                <a:latin typeface="Courier New"/>
                <a:cs typeface="Courier New"/>
              </a:rPr>
              <a:t>power_losses</a:t>
            </a:r>
            <a:r>
              <a:rPr lang="en-US" sz="1000" b="0" dirty="0">
                <a:latin typeface="Courier New"/>
                <a:cs typeface="Courier New"/>
              </a:rPr>
              <a:t>[VA]; // power losses</a:t>
            </a:r>
          </a:p>
          <a:p>
            <a:pPr>
              <a:lnSpc>
                <a:spcPct val="7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	complex </a:t>
            </a:r>
            <a:r>
              <a:rPr lang="en-US" sz="1000" b="0" dirty="0" err="1">
                <a:latin typeface="Courier New"/>
                <a:cs typeface="Courier New"/>
              </a:rPr>
              <a:t>power_in_A</a:t>
            </a:r>
            <a:r>
              <a:rPr lang="en-US" sz="1000" b="0" dirty="0">
                <a:latin typeface="Courier New"/>
                <a:cs typeface="Courier New"/>
              </a:rPr>
              <a:t>[VA]; // power flow in (</a:t>
            </a:r>
            <a:r>
              <a:rPr lang="en-US" sz="1000" b="0" dirty="0" err="1">
                <a:latin typeface="Courier New"/>
                <a:cs typeface="Courier New"/>
              </a:rPr>
              <a:t>w.r.t</a:t>
            </a:r>
            <a:r>
              <a:rPr lang="en-US" sz="1000" b="0" dirty="0">
                <a:latin typeface="Courier New"/>
                <a:cs typeface="Courier New"/>
              </a:rPr>
              <a:t> from node), phase A</a:t>
            </a:r>
          </a:p>
          <a:p>
            <a:pPr>
              <a:lnSpc>
                <a:spcPct val="7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	complex </a:t>
            </a:r>
            <a:r>
              <a:rPr lang="en-US" sz="1000" b="0" dirty="0" err="1">
                <a:latin typeface="Courier New"/>
                <a:cs typeface="Courier New"/>
              </a:rPr>
              <a:t>power_in_B</a:t>
            </a:r>
            <a:r>
              <a:rPr lang="en-US" sz="1000" b="0" dirty="0">
                <a:latin typeface="Courier New"/>
                <a:cs typeface="Courier New"/>
              </a:rPr>
              <a:t>[VA]; // power flow in (</a:t>
            </a:r>
            <a:r>
              <a:rPr lang="en-US" sz="1000" b="0" dirty="0" err="1">
                <a:latin typeface="Courier New"/>
                <a:cs typeface="Courier New"/>
              </a:rPr>
              <a:t>w.r.t</a:t>
            </a:r>
            <a:r>
              <a:rPr lang="en-US" sz="1000" b="0" dirty="0">
                <a:latin typeface="Courier New"/>
                <a:cs typeface="Courier New"/>
              </a:rPr>
              <a:t> from node), phase B</a:t>
            </a:r>
          </a:p>
          <a:p>
            <a:pPr>
              <a:lnSpc>
                <a:spcPct val="7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	complex </a:t>
            </a:r>
            <a:r>
              <a:rPr lang="en-US" sz="1000" b="0" dirty="0" err="1">
                <a:latin typeface="Courier New"/>
                <a:cs typeface="Courier New"/>
              </a:rPr>
              <a:t>power_in_C</a:t>
            </a:r>
            <a:r>
              <a:rPr lang="en-US" sz="1000" b="0" dirty="0">
                <a:latin typeface="Courier New"/>
                <a:cs typeface="Courier New"/>
              </a:rPr>
              <a:t>[VA]; // power flow in (</a:t>
            </a:r>
            <a:r>
              <a:rPr lang="en-US" sz="1000" b="0" dirty="0" err="1">
                <a:latin typeface="Courier New"/>
                <a:cs typeface="Courier New"/>
              </a:rPr>
              <a:t>w.r.t</a:t>
            </a:r>
            <a:r>
              <a:rPr lang="en-US" sz="1000" b="0" dirty="0">
                <a:latin typeface="Courier New"/>
                <a:cs typeface="Courier New"/>
              </a:rPr>
              <a:t> from node), phase C</a:t>
            </a:r>
          </a:p>
          <a:p>
            <a:pPr>
              <a:lnSpc>
                <a:spcPct val="7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	complex </a:t>
            </a:r>
            <a:r>
              <a:rPr lang="en-US" sz="1000" b="0" dirty="0" err="1">
                <a:latin typeface="Courier New"/>
                <a:cs typeface="Courier New"/>
              </a:rPr>
              <a:t>power_out_A</a:t>
            </a:r>
            <a:r>
              <a:rPr lang="en-US" sz="1000" b="0" dirty="0">
                <a:latin typeface="Courier New"/>
                <a:cs typeface="Courier New"/>
              </a:rPr>
              <a:t>[VA]; // power flow out (</a:t>
            </a:r>
            <a:r>
              <a:rPr lang="en-US" sz="1000" b="0" dirty="0" err="1">
                <a:latin typeface="Courier New"/>
                <a:cs typeface="Courier New"/>
              </a:rPr>
              <a:t>w.r.t</a:t>
            </a:r>
            <a:r>
              <a:rPr lang="en-US" sz="1000" b="0" dirty="0">
                <a:latin typeface="Courier New"/>
                <a:cs typeface="Courier New"/>
              </a:rPr>
              <a:t> to node), phase A</a:t>
            </a:r>
          </a:p>
          <a:p>
            <a:pPr>
              <a:lnSpc>
                <a:spcPct val="7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	complex </a:t>
            </a:r>
            <a:r>
              <a:rPr lang="en-US" sz="1000" b="0" dirty="0" err="1">
                <a:latin typeface="Courier New"/>
                <a:cs typeface="Courier New"/>
              </a:rPr>
              <a:t>power_out_B</a:t>
            </a:r>
            <a:r>
              <a:rPr lang="en-US" sz="1000" b="0" dirty="0">
                <a:latin typeface="Courier New"/>
                <a:cs typeface="Courier New"/>
              </a:rPr>
              <a:t>[VA]; // power flow out (</a:t>
            </a:r>
            <a:r>
              <a:rPr lang="en-US" sz="1000" b="0" dirty="0" err="1">
                <a:latin typeface="Courier New"/>
                <a:cs typeface="Courier New"/>
              </a:rPr>
              <a:t>w.r.t</a:t>
            </a:r>
            <a:r>
              <a:rPr lang="en-US" sz="1000" b="0" dirty="0">
                <a:latin typeface="Courier New"/>
                <a:cs typeface="Courier New"/>
              </a:rPr>
              <a:t> to node), phase B</a:t>
            </a:r>
          </a:p>
          <a:p>
            <a:pPr>
              <a:lnSpc>
                <a:spcPct val="7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	complex </a:t>
            </a:r>
            <a:r>
              <a:rPr lang="en-US" sz="1000" b="0" dirty="0" err="1">
                <a:latin typeface="Courier New"/>
                <a:cs typeface="Courier New"/>
              </a:rPr>
              <a:t>power_out_C</a:t>
            </a:r>
            <a:r>
              <a:rPr lang="en-US" sz="1000" b="0" dirty="0">
                <a:latin typeface="Courier New"/>
                <a:cs typeface="Courier New"/>
              </a:rPr>
              <a:t>[VA]; // power flow out (</a:t>
            </a:r>
            <a:r>
              <a:rPr lang="en-US" sz="1000" b="0" dirty="0" err="1">
                <a:latin typeface="Courier New"/>
                <a:cs typeface="Courier New"/>
              </a:rPr>
              <a:t>w.r.t</a:t>
            </a:r>
            <a:r>
              <a:rPr lang="en-US" sz="1000" b="0" dirty="0">
                <a:latin typeface="Courier New"/>
                <a:cs typeface="Courier New"/>
              </a:rPr>
              <a:t> to node), phase C</a:t>
            </a:r>
          </a:p>
          <a:p>
            <a:pPr>
              <a:lnSpc>
                <a:spcPct val="7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	complex </a:t>
            </a:r>
            <a:r>
              <a:rPr lang="en-US" sz="1000" b="0" dirty="0" err="1">
                <a:latin typeface="Courier New"/>
                <a:cs typeface="Courier New"/>
              </a:rPr>
              <a:t>power_losses_A</a:t>
            </a:r>
            <a:r>
              <a:rPr lang="en-US" sz="1000" b="0" dirty="0">
                <a:latin typeface="Courier New"/>
                <a:cs typeface="Courier New"/>
              </a:rPr>
              <a:t>[VA]; // power losses, phase A</a:t>
            </a:r>
          </a:p>
          <a:p>
            <a:pPr>
              <a:lnSpc>
                <a:spcPct val="7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	complex </a:t>
            </a:r>
            <a:r>
              <a:rPr lang="en-US" sz="1000" b="0" dirty="0" err="1">
                <a:latin typeface="Courier New"/>
                <a:cs typeface="Courier New"/>
              </a:rPr>
              <a:t>power_losses_B</a:t>
            </a:r>
            <a:r>
              <a:rPr lang="en-US" sz="1000" b="0" dirty="0">
                <a:latin typeface="Courier New"/>
                <a:cs typeface="Courier New"/>
              </a:rPr>
              <a:t>[VA]; // power losses, phase B</a:t>
            </a:r>
          </a:p>
          <a:p>
            <a:pPr>
              <a:lnSpc>
                <a:spcPct val="7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	complex </a:t>
            </a:r>
            <a:r>
              <a:rPr lang="en-US" sz="1000" b="0" dirty="0" err="1">
                <a:latin typeface="Courier New"/>
                <a:cs typeface="Courier New"/>
              </a:rPr>
              <a:t>power_losses_C</a:t>
            </a:r>
            <a:r>
              <a:rPr lang="en-US" sz="1000" b="0" dirty="0">
                <a:latin typeface="Courier New"/>
                <a:cs typeface="Courier New"/>
              </a:rPr>
              <a:t>[VA]; // power losses, phase C</a:t>
            </a:r>
          </a:p>
          <a:p>
            <a:pPr>
              <a:lnSpc>
                <a:spcPct val="7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	complex </a:t>
            </a:r>
            <a:r>
              <a:rPr lang="en-US" sz="1000" b="0" dirty="0" err="1">
                <a:latin typeface="Courier New"/>
                <a:cs typeface="Courier New"/>
              </a:rPr>
              <a:t>current_out_A</a:t>
            </a:r>
            <a:r>
              <a:rPr lang="en-US" sz="1000" b="0" dirty="0">
                <a:latin typeface="Courier New"/>
                <a:cs typeface="Courier New"/>
              </a:rPr>
              <a:t>[A]; // current flow out of link (</a:t>
            </a:r>
            <a:r>
              <a:rPr lang="en-US" sz="1000" b="0" dirty="0" err="1">
                <a:latin typeface="Courier New"/>
                <a:cs typeface="Courier New"/>
              </a:rPr>
              <a:t>w.r.t</a:t>
            </a:r>
            <a:r>
              <a:rPr lang="en-US" sz="1000" b="0" dirty="0">
                <a:latin typeface="Courier New"/>
                <a:cs typeface="Courier New"/>
              </a:rPr>
              <a:t>. to node), phase A</a:t>
            </a:r>
          </a:p>
          <a:p>
            <a:pPr>
              <a:lnSpc>
                <a:spcPct val="7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	complex </a:t>
            </a:r>
            <a:r>
              <a:rPr lang="en-US" sz="1000" b="0" dirty="0" err="1">
                <a:latin typeface="Courier New"/>
                <a:cs typeface="Courier New"/>
              </a:rPr>
              <a:t>current_out_B</a:t>
            </a:r>
            <a:r>
              <a:rPr lang="en-US" sz="1000" b="0" dirty="0">
                <a:latin typeface="Courier New"/>
                <a:cs typeface="Courier New"/>
              </a:rPr>
              <a:t>[A]; // current flow out of link (</a:t>
            </a:r>
            <a:r>
              <a:rPr lang="en-US" sz="1000" b="0" dirty="0" err="1">
                <a:latin typeface="Courier New"/>
                <a:cs typeface="Courier New"/>
              </a:rPr>
              <a:t>w.r.t</a:t>
            </a:r>
            <a:r>
              <a:rPr lang="en-US" sz="1000" b="0" dirty="0">
                <a:latin typeface="Courier New"/>
                <a:cs typeface="Courier New"/>
              </a:rPr>
              <a:t>. to node), phase B</a:t>
            </a:r>
          </a:p>
          <a:p>
            <a:pPr>
              <a:lnSpc>
                <a:spcPct val="7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	complex </a:t>
            </a:r>
            <a:r>
              <a:rPr lang="en-US" sz="1000" b="0" dirty="0" err="1">
                <a:latin typeface="Courier New"/>
                <a:cs typeface="Courier New"/>
              </a:rPr>
              <a:t>current_out_C</a:t>
            </a:r>
            <a:r>
              <a:rPr lang="en-US" sz="1000" b="0" dirty="0">
                <a:latin typeface="Courier New"/>
                <a:cs typeface="Courier New"/>
              </a:rPr>
              <a:t>[A]; // current flow out of link (</a:t>
            </a:r>
            <a:r>
              <a:rPr lang="en-US" sz="1000" b="0" dirty="0" err="1">
                <a:latin typeface="Courier New"/>
                <a:cs typeface="Courier New"/>
              </a:rPr>
              <a:t>w.r.t</a:t>
            </a:r>
            <a:r>
              <a:rPr lang="en-US" sz="1000" b="0" dirty="0">
                <a:latin typeface="Courier New"/>
                <a:cs typeface="Courier New"/>
              </a:rPr>
              <a:t>. to node), phase C</a:t>
            </a:r>
          </a:p>
          <a:p>
            <a:pPr>
              <a:lnSpc>
                <a:spcPct val="7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	complex </a:t>
            </a:r>
            <a:r>
              <a:rPr lang="en-US" sz="1000" b="0" dirty="0" err="1">
                <a:latin typeface="Courier New"/>
                <a:cs typeface="Courier New"/>
              </a:rPr>
              <a:t>current_in_A</a:t>
            </a:r>
            <a:r>
              <a:rPr lang="en-US" sz="1000" b="0" dirty="0">
                <a:latin typeface="Courier New"/>
                <a:cs typeface="Courier New"/>
              </a:rPr>
              <a:t>[A]; // current flow to link (</a:t>
            </a:r>
            <a:r>
              <a:rPr lang="en-US" sz="1000" b="0" dirty="0" err="1">
                <a:latin typeface="Courier New"/>
                <a:cs typeface="Courier New"/>
              </a:rPr>
              <a:t>w.r.t</a:t>
            </a:r>
            <a:r>
              <a:rPr lang="en-US" sz="1000" b="0" dirty="0">
                <a:latin typeface="Courier New"/>
                <a:cs typeface="Courier New"/>
              </a:rPr>
              <a:t> from node), phase A</a:t>
            </a:r>
          </a:p>
          <a:p>
            <a:pPr>
              <a:lnSpc>
                <a:spcPct val="7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	complex </a:t>
            </a:r>
            <a:r>
              <a:rPr lang="en-US" sz="1000" b="0" dirty="0" err="1">
                <a:latin typeface="Courier New"/>
                <a:cs typeface="Courier New"/>
              </a:rPr>
              <a:t>current_in_B</a:t>
            </a:r>
            <a:r>
              <a:rPr lang="en-US" sz="1000" b="0" dirty="0">
                <a:latin typeface="Courier New"/>
                <a:cs typeface="Courier New"/>
              </a:rPr>
              <a:t>[A]; // current flow to link (</a:t>
            </a:r>
            <a:r>
              <a:rPr lang="en-US" sz="1000" b="0" dirty="0" err="1">
                <a:latin typeface="Courier New"/>
                <a:cs typeface="Courier New"/>
              </a:rPr>
              <a:t>w.r.t</a:t>
            </a:r>
            <a:r>
              <a:rPr lang="en-US" sz="1000" b="0" dirty="0">
                <a:latin typeface="Courier New"/>
                <a:cs typeface="Courier New"/>
              </a:rPr>
              <a:t> from node), phase B</a:t>
            </a:r>
          </a:p>
          <a:p>
            <a:pPr>
              <a:lnSpc>
                <a:spcPct val="7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	complex </a:t>
            </a:r>
            <a:r>
              <a:rPr lang="en-US" sz="1000" b="0" dirty="0" err="1">
                <a:latin typeface="Courier New"/>
                <a:cs typeface="Courier New"/>
              </a:rPr>
              <a:t>current_in_C</a:t>
            </a:r>
            <a:r>
              <a:rPr lang="en-US" sz="1000" b="0" dirty="0">
                <a:latin typeface="Courier New"/>
                <a:cs typeface="Courier New"/>
              </a:rPr>
              <a:t>[A]; // current flow to link (</a:t>
            </a:r>
            <a:r>
              <a:rPr lang="en-US" sz="1000" b="0" dirty="0" err="1">
                <a:latin typeface="Courier New"/>
                <a:cs typeface="Courier New"/>
              </a:rPr>
              <a:t>w.r.t</a:t>
            </a:r>
            <a:r>
              <a:rPr lang="en-US" sz="1000" b="0" dirty="0">
                <a:latin typeface="Courier New"/>
                <a:cs typeface="Courier New"/>
              </a:rPr>
              <a:t> from node), phase C</a:t>
            </a:r>
          </a:p>
          <a:p>
            <a:pPr>
              <a:lnSpc>
                <a:spcPct val="7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	complex </a:t>
            </a:r>
            <a:r>
              <a:rPr lang="en-US" sz="1000" b="0" dirty="0" err="1">
                <a:latin typeface="Courier New"/>
                <a:cs typeface="Courier New"/>
              </a:rPr>
              <a:t>fault_current_in_A</a:t>
            </a:r>
            <a:r>
              <a:rPr lang="en-US" sz="1000" b="0" dirty="0">
                <a:latin typeface="Courier New"/>
                <a:cs typeface="Courier New"/>
              </a:rPr>
              <a:t>[A]; // fault current flowing in, phase A</a:t>
            </a:r>
          </a:p>
          <a:p>
            <a:pPr>
              <a:lnSpc>
                <a:spcPct val="7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	complex </a:t>
            </a:r>
            <a:r>
              <a:rPr lang="en-US" sz="1000" b="0" dirty="0" err="1">
                <a:latin typeface="Courier New"/>
                <a:cs typeface="Courier New"/>
              </a:rPr>
              <a:t>fault_current_in_B</a:t>
            </a:r>
            <a:r>
              <a:rPr lang="en-US" sz="1000" b="0" dirty="0">
                <a:latin typeface="Courier New"/>
                <a:cs typeface="Courier New"/>
              </a:rPr>
              <a:t>[A]; // fault current flowing in, phase B</a:t>
            </a:r>
          </a:p>
          <a:p>
            <a:pPr>
              <a:lnSpc>
                <a:spcPct val="7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	complex </a:t>
            </a:r>
            <a:r>
              <a:rPr lang="en-US" sz="1000" b="0" dirty="0" err="1">
                <a:latin typeface="Courier New"/>
                <a:cs typeface="Courier New"/>
              </a:rPr>
              <a:t>fault_current_in_C</a:t>
            </a:r>
            <a:r>
              <a:rPr lang="en-US" sz="1000" b="0" dirty="0">
                <a:latin typeface="Courier New"/>
                <a:cs typeface="Courier New"/>
              </a:rPr>
              <a:t>[A]; // fault current flowing in, phase C</a:t>
            </a:r>
          </a:p>
          <a:p>
            <a:pPr>
              <a:lnSpc>
                <a:spcPct val="7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	complex </a:t>
            </a:r>
            <a:r>
              <a:rPr lang="en-US" sz="1000" b="0" dirty="0" err="1">
                <a:latin typeface="Courier New"/>
                <a:cs typeface="Courier New"/>
              </a:rPr>
              <a:t>fault_current_out_A</a:t>
            </a:r>
            <a:r>
              <a:rPr lang="en-US" sz="1000" b="0" dirty="0">
                <a:latin typeface="Courier New"/>
                <a:cs typeface="Courier New"/>
              </a:rPr>
              <a:t>[A]; // fault current flowing out, phase A</a:t>
            </a:r>
          </a:p>
          <a:p>
            <a:pPr>
              <a:lnSpc>
                <a:spcPct val="7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	complex </a:t>
            </a:r>
            <a:r>
              <a:rPr lang="en-US" sz="1000" b="0" dirty="0" err="1">
                <a:latin typeface="Courier New"/>
                <a:cs typeface="Courier New"/>
              </a:rPr>
              <a:t>fault_current_out_B</a:t>
            </a:r>
            <a:r>
              <a:rPr lang="en-US" sz="1000" b="0" dirty="0">
                <a:latin typeface="Courier New"/>
                <a:cs typeface="Courier New"/>
              </a:rPr>
              <a:t>[A]; // fault current flowing out, phase B</a:t>
            </a:r>
          </a:p>
          <a:p>
            <a:pPr>
              <a:lnSpc>
                <a:spcPct val="7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	complex </a:t>
            </a:r>
            <a:r>
              <a:rPr lang="en-US" sz="1000" b="0" dirty="0" err="1">
                <a:latin typeface="Courier New"/>
                <a:cs typeface="Courier New"/>
              </a:rPr>
              <a:t>fault_current_out_C</a:t>
            </a:r>
            <a:r>
              <a:rPr lang="en-US" sz="1000" b="0" dirty="0">
                <a:latin typeface="Courier New"/>
                <a:cs typeface="Courier New"/>
              </a:rPr>
              <a:t>[A]; // fault current flowing out, phase C</a:t>
            </a:r>
          </a:p>
          <a:p>
            <a:pPr>
              <a:lnSpc>
                <a:spcPct val="7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	set {CN=768, CR=512, CF=256, BN=48, BR=32, BF=16, AN=3, AR=2, AF=1, UNKNOWN=0} </a:t>
            </a:r>
            <a:r>
              <a:rPr lang="en-US" sz="1000" b="0" dirty="0" err="1">
                <a:latin typeface="Courier New"/>
                <a:cs typeface="Courier New"/>
              </a:rPr>
              <a:t>flow_direction</a:t>
            </a:r>
            <a:r>
              <a:rPr lang="en-US" sz="1000" b="0" dirty="0">
                <a:latin typeface="Courier New"/>
                <a:cs typeface="Courier New"/>
              </a:rPr>
              <a:t>; // flag used for describing direction of the flow of power</a:t>
            </a:r>
          </a:p>
          <a:p>
            <a:pPr>
              <a:lnSpc>
                <a:spcPct val="7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	double </a:t>
            </a:r>
            <a:r>
              <a:rPr lang="en-US" sz="1000" b="0" dirty="0" err="1">
                <a:latin typeface="Courier New"/>
                <a:cs typeface="Courier New"/>
              </a:rPr>
              <a:t>mean_repair_time</a:t>
            </a:r>
            <a:r>
              <a:rPr lang="en-US" sz="1000" b="0" dirty="0">
                <a:latin typeface="Courier New"/>
                <a:cs typeface="Courier New"/>
              </a:rPr>
              <a:t>[s]; // Time after a fault clears for the object to be back in service</a:t>
            </a:r>
          </a:p>
          <a:p>
            <a:pPr>
              <a:lnSpc>
                <a:spcPct val="7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	double </a:t>
            </a:r>
            <a:r>
              <a:rPr lang="en-US" sz="1000" b="0" dirty="0" err="1">
                <a:latin typeface="Courier New"/>
                <a:cs typeface="Courier New"/>
              </a:rPr>
              <a:t>continuous_rating</a:t>
            </a:r>
            <a:r>
              <a:rPr lang="en-US" sz="1000" b="0" dirty="0">
                <a:latin typeface="Courier New"/>
                <a:cs typeface="Courier New"/>
              </a:rPr>
              <a:t>[A]; // Continuous rating for this link object (set individual line segments</a:t>
            </a:r>
          </a:p>
          <a:p>
            <a:pPr>
              <a:lnSpc>
                <a:spcPct val="7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	double </a:t>
            </a:r>
            <a:r>
              <a:rPr lang="en-US" sz="1000" b="0" dirty="0" err="1">
                <a:latin typeface="Courier New"/>
                <a:cs typeface="Courier New"/>
              </a:rPr>
              <a:t>emergency_rating</a:t>
            </a:r>
            <a:r>
              <a:rPr lang="en-US" sz="1000" b="0" dirty="0">
                <a:latin typeface="Courier New"/>
                <a:cs typeface="Courier New"/>
              </a:rPr>
              <a:t>[A]; // Emergency rating for this link object (set individual line segments</a:t>
            </a:r>
          </a:p>
          <a:p>
            <a:pPr>
              <a:lnSpc>
                <a:spcPct val="7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	double </a:t>
            </a:r>
            <a:r>
              <a:rPr lang="en-US" sz="1000" b="0" dirty="0" err="1">
                <a:latin typeface="Courier New"/>
                <a:cs typeface="Courier New"/>
              </a:rPr>
              <a:t>inrush_convergence_value</a:t>
            </a:r>
            <a:r>
              <a:rPr lang="en-US" sz="1000" b="0" dirty="0">
                <a:latin typeface="Courier New"/>
                <a:cs typeface="Courier New"/>
              </a:rPr>
              <a:t>[V]; // Tolerance, as change in line voltage drop between iterations, for </a:t>
            </a:r>
            <a:r>
              <a:rPr lang="en-US" sz="1000" b="0" dirty="0" err="1">
                <a:latin typeface="Courier New"/>
                <a:cs typeface="Courier New"/>
              </a:rPr>
              <a:t>deltamode</a:t>
            </a:r>
            <a:r>
              <a:rPr lang="en-US" sz="1000" b="0" dirty="0">
                <a:latin typeface="Courier New"/>
                <a:cs typeface="Courier New"/>
              </a:rPr>
              <a:t> in-rush completion</a:t>
            </a:r>
          </a:p>
          <a:p>
            <a:pPr>
              <a:lnSpc>
                <a:spcPct val="7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}</a:t>
            </a:r>
          </a:p>
          <a:p>
            <a:pPr>
              <a:lnSpc>
                <a:spcPct val="70000"/>
              </a:lnSpc>
              <a:tabLst>
                <a:tab pos="225425" algn="l"/>
                <a:tab pos="457200" algn="l"/>
                <a:tab pos="682625" algn="l"/>
              </a:tabLst>
            </a:pPr>
            <a:endParaRPr lang="en-US" sz="1000" b="0" dirty="0">
              <a:latin typeface="Courier New"/>
              <a:cs typeface="Courier New"/>
            </a:endParaRPr>
          </a:p>
          <a:p>
            <a:pPr>
              <a:lnSpc>
                <a:spcPct val="7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function </a:t>
            </a:r>
            <a:r>
              <a:rPr lang="en-US" sz="1000" b="0" dirty="0" err="1">
                <a:latin typeface="Courier New"/>
                <a:cs typeface="Courier New"/>
              </a:rPr>
              <a:t>interupdate_pwr_object</a:t>
            </a:r>
            <a:r>
              <a:rPr lang="en-US" sz="1000" b="0" dirty="0">
                <a:latin typeface="Courier New"/>
                <a:cs typeface="Courier New"/>
              </a:rPr>
              <a:t>();</a:t>
            </a:r>
          </a:p>
          <a:p>
            <a:pPr>
              <a:lnSpc>
                <a:spcPct val="7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function </a:t>
            </a:r>
            <a:r>
              <a:rPr lang="en-US" sz="1000" b="0" dirty="0" err="1">
                <a:latin typeface="Courier New"/>
                <a:cs typeface="Courier New"/>
              </a:rPr>
              <a:t>update_power_pwr_object</a:t>
            </a:r>
            <a:r>
              <a:rPr lang="en-US" sz="1000" b="0" dirty="0">
                <a:latin typeface="Courier New"/>
                <a:cs typeface="Courier New"/>
              </a:rPr>
              <a:t>();</a:t>
            </a:r>
          </a:p>
          <a:p>
            <a:pPr>
              <a:lnSpc>
                <a:spcPct val="7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function </a:t>
            </a:r>
            <a:r>
              <a:rPr lang="en-US" sz="1000" b="0" dirty="0" err="1">
                <a:latin typeface="Courier New"/>
                <a:cs typeface="Courier New"/>
              </a:rPr>
              <a:t>check_limits_pwr_object</a:t>
            </a:r>
            <a:r>
              <a:rPr lang="en-US" sz="1000" b="0" dirty="0">
                <a:latin typeface="Courier New"/>
                <a:cs typeface="Courier New"/>
              </a:rPr>
              <a:t>();</a:t>
            </a:r>
          </a:p>
          <a:p>
            <a:pPr>
              <a:lnSpc>
                <a:spcPct val="7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object configuration;</a:t>
            </a:r>
          </a:p>
          <a:p>
            <a:pPr>
              <a:lnSpc>
                <a:spcPct val="7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>
                <a:latin typeface="Courier New"/>
                <a:cs typeface="Courier New"/>
              </a:rPr>
              <a:t>	double length[</a:t>
            </a:r>
            <a:r>
              <a:rPr lang="en-US" sz="1000" b="0" dirty="0" err="1">
                <a:latin typeface="Courier New"/>
                <a:cs typeface="Courier New"/>
              </a:rPr>
              <a:t>ft</a:t>
            </a:r>
            <a:r>
              <a:rPr lang="en-US" sz="1000" b="0" dirty="0">
                <a:latin typeface="Courier New"/>
                <a:cs typeface="Courier New"/>
              </a:rPr>
              <a:t>];</a:t>
            </a:r>
          </a:p>
          <a:p>
            <a:pPr>
              <a:lnSpc>
                <a:spcPct val="70000"/>
              </a:lnSpc>
              <a:tabLst>
                <a:tab pos="225425" algn="l"/>
                <a:tab pos="457200" algn="l"/>
                <a:tab pos="682625" algn="l"/>
              </a:tabLst>
            </a:pPr>
            <a:r>
              <a:rPr lang="en-US" sz="1000" b="0" dirty="0" smtClean="0">
                <a:latin typeface="Courier New"/>
                <a:cs typeface="Courier New"/>
              </a:rPr>
              <a:t>}</a:t>
            </a:r>
            <a:endParaRPr lang="en-US" sz="1000" b="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13206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line: --example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dirty="0">
                <a:latin typeface="Courier New"/>
                <a:cs typeface="Courier New"/>
              </a:rPr>
              <a:t>host% </a:t>
            </a:r>
            <a:r>
              <a:rPr lang="en-US" sz="1000" dirty="0" err="1">
                <a:latin typeface="Courier New"/>
                <a:cs typeface="Courier New"/>
              </a:rPr>
              <a:t>gridlabd</a:t>
            </a:r>
            <a:r>
              <a:rPr lang="en-US" sz="1000" dirty="0">
                <a:latin typeface="Courier New"/>
                <a:cs typeface="Courier New"/>
              </a:rPr>
              <a:t> </a:t>
            </a:r>
            <a:r>
              <a:rPr lang="en-US" sz="1000" dirty="0" smtClean="0">
                <a:latin typeface="Courier New"/>
                <a:cs typeface="Courier New"/>
              </a:rPr>
              <a:t>--example </a:t>
            </a:r>
            <a:r>
              <a:rPr lang="en-US" sz="1000" dirty="0" err="1" smtClean="0">
                <a:latin typeface="Courier New"/>
                <a:cs typeface="Courier New"/>
              </a:rPr>
              <a:t>climate:climate</a:t>
            </a:r>
            <a:endParaRPr lang="en-US" sz="10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lang="en-US" sz="1000" b="0" dirty="0" smtClean="0">
                <a:latin typeface="Courier New" charset="0"/>
                <a:ea typeface="Courier New" charset="0"/>
                <a:cs typeface="Courier New" charset="0"/>
              </a:rPr>
              <a:t>object </a:t>
            </a: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climate:0 {</a:t>
            </a:r>
          </a:p>
          <a:p>
            <a:pPr>
              <a:lnSpc>
                <a:spcPct val="100000"/>
              </a:lnSpc>
            </a:pPr>
            <a:endParaRPr lang="en-US" sz="1000" b="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00000"/>
              </a:lnSpc>
            </a:pP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	// header properties</a:t>
            </a:r>
          </a:p>
          <a:p>
            <a:pPr>
              <a:lnSpc>
                <a:spcPct val="100000"/>
              </a:lnSpc>
            </a:pPr>
            <a:r>
              <a:rPr lang="de-DE" sz="1000" b="0" dirty="0">
                <a:latin typeface="Courier New" charset="0"/>
                <a:ea typeface="Courier New" charset="0"/>
                <a:cs typeface="Courier New" charset="0"/>
              </a:rPr>
              <a:t>	rank 0;</a:t>
            </a:r>
          </a:p>
          <a:p>
            <a:pPr>
              <a:lnSpc>
                <a:spcPct val="100000"/>
              </a:lnSpc>
            </a:pPr>
            <a:r>
              <a:rPr lang="de-DE" sz="1000" b="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de-DE" sz="1000" b="0" dirty="0" err="1">
                <a:latin typeface="Courier New" charset="0"/>
                <a:ea typeface="Courier New" charset="0"/>
                <a:cs typeface="Courier New" charset="0"/>
              </a:rPr>
              <a:t>clock</a:t>
            </a:r>
            <a:r>
              <a:rPr lang="de-DE" sz="1000" b="0" dirty="0">
                <a:latin typeface="Courier New" charset="0"/>
                <a:ea typeface="Courier New" charset="0"/>
                <a:cs typeface="Courier New" charset="0"/>
              </a:rPr>
              <a:t> (invalid);</a:t>
            </a:r>
          </a:p>
          <a:p>
            <a:pPr>
              <a:lnSpc>
                <a:spcPct val="100000"/>
              </a:lnSpc>
            </a:pPr>
            <a:r>
              <a:rPr lang="de-DE" sz="1000" b="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de-DE" sz="1000" b="0" dirty="0" err="1">
                <a:latin typeface="Courier New" charset="0"/>
                <a:ea typeface="Courier New" charset="0"/>
                <a:cs typeface="Courier New" charset="0"/>
              </a:rPr>
              <a:t>flags</a:t>
            </a:r>
            <a:r>
              <a:rPr lang="de-DE" sz="1000" b="0" dirty="0">
                <a:latin typeface="Courier New" charset="0"/>
                <a:ea typeface="Courier New" charset="0"/>
                <a:cs typeface="Courier New" charset="0"/>
              </a:rPr>
              <a:t> NONE;</a:t>
            </a:r>
          </a:p>
          <a:p>
            <a:pPr>
              <a:lnSpc>
                <a:spcPct val="100000"/>
              </a:lnSpc>
            </a:pPr>
            <a:r>
              <a:rPr lang="de-DE" sz="1000" b="0" dirty="0">
                <a:latin typeface="Courier New" charset="0"/>
                <a:ea typeface="Courier New" charset="0"/>
                <a:cs typeface="Courier New" charset="0"/>
              </a:rPr>
              <a:t>	// </a:t>
            </a:r>
            <a:r>
              <a:rPr lang="de-DE" sz="1000" b="0" dirty="0" err="1">
                <a:latin typeface="Courier New" charset="0"/>
                <a:ea typeface="Courier New" charset="0"/>
                <a:cs typeface="Courier New" charset="0"/>
              </a:rPr>
              <a:t>climate</a:t>
            </a:r>
            <a:r>
              <a:rPr lang="de-DE" sz="1000" b="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sz="1000" b="0" dirty="0" err="1">
                <a:latin typeface="Courier New" charset="0"/>
                <a:ea typeface="Courier New" charset="0"/>
                <a:cs typeface="Courier New" charset="0"/>
              </a:rPr>
              <a:t>properties</a:t>
            </a:r>
            <a:endParaRPr lang="de-DE" sz="1000" b="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00000"/>
              </a:lnSpc>
            </a:pPr>
            <a:r>
              <a:rPr lang="de-DE" sz="1000" b="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de-DE" sz="1000" b="0" dirty="0" err="1">
                <a:latin typeface="Courier New" charset="0"/>
                <a:ea typeface="Courier New" charset="0"/>
                <a:cs typeface="Courier New" charset="0"/>
              </a:rPr>
              <a:t>solar_elevation</a:t>
            </a:r>
            <a:r>
              <a:rPr lang="de-DE" sz="1000" b="0" dirty="0">
                <a:latin typeface="Courier New" charset="0"/>
                <a:ea typeface="Courier New" charset="0"/>
                <a:cs typeface="Courier New" charset="0"/>
              </a:rPr>
              <a:t> +0;</a:t>
            </a:r>
          </a:p>
          <a:p>
            <a:pPr>
              <a:lnSpc>
                <a:spcPct val="100000"/>
              </a:lnSpc>
            </a:pPr>
            <a:r>
              <a:rPr lang="de-DE" sz="1000" b="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de-DE" sz="1000" b="0" dirty="0" err="1">
                <a:latin typeface="Courier New" charset="0"/>
                <a:ea typeface="Courier New" charset="0"/>
                <a:cs typeface="Courier New" charset="0"/>
              </a:rPr>
              <a:t>solar_azimuth</a:t>
            </a:r>
            <a:r>
              <a:rPr lang="de-DE" sz="1000" b="0" dirty="0">
                <a:latin typeface="Courier New" charset="0"/>
                <a:ea typeface="Courier New" charset="0"/>
                <a:cs typeface="Courier New" charset="0"/>
              </a:rPr>
              <a:t> +0;</a:t>
            </a:r>
          </a:p>
          <a:p>
            <a:pPr>
              <a:lnSpc>
                <a:spcPct val="100000"/>
              </a:lnSpc>
            </a:pPr>
            <a:r>
              <a:rPr lang="de-DE" sz="1000" b="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de-DE" sz="1000" b="0" dirty="0" err="1">
                <a:latin typeface="Courier New" charset="0"/>
                <a:ea typeface="Courier New" charset="0"/>
                <a:cs typeface="Courier New" charset="0"/>
              </a:rPr>
              <a:t>solar_zenith</a:t>
            </a:r>
            <a:r>
              <a:rPr lang="de-DE" sz="1000" b="0" dirty="0">
                <a:latin typeface="Courier New" charset="0"/>
                <a:ea typeface="Courier New" charset="0"/>
                <a:cs typeface="Courier New" charset="0"/>
              </a:rPr>
              <a:t> +0;</a:t>
            </a:r>
          </a:p>
          <a:p>
            <a:pPr>
              <a:lnSpc>
                <a:spcPct val="100000"/>
              </a:lnSpc>
            </a:pP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	city "";</a:t>
            </a:r>
          </a:p>
          <a:p>
            <a:pPr>
              <a:lnSpc>
                <a:spcPct val="100000"/>
              </a:lnSpc>
            </a:pP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000" b="0" dirty="0" err="1">
                <a:latin typeface="Courier New" charset="0"/>
                <a:ea typeface="Courier New" charset="0"/>
                <a:cs typeface="Courier New" charset="0"/>
              </a:rPr>
              <a:t>tmyfile</a:t>
            </a: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 "";</a:t>
            </a:r>
          </a:p>
          <a:p>
            <a:pPr>
              <a:lnSpc>
                <a:spcPct val="100000"/>
              </a:lnSpc>
            </a:pP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	temperature +0 </a:t>
            </a:r>
            <a:r>
              <a:rPr lang="en-US" sz="1000" b="0" dirty="0" err="1">
                <a:latin typeface="Courier New" charset="0"/>
                <a:ea typeface="Courier New" charset="0"/>
                <a:cs typeface="Courier New" charset="0"/>
              </a:rPr>
              <a:t>degF</a:t>
            </a: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	humidity +0 </a:t>
            </a:r>
            <a:r>
              <a:rPr lang="en-US" sz="1000" b="0" dirty="0" err="1">
                <a:latin typeface="Courier New" charset="0"/>
                <a:ea typeface="Courier New" charset="0"/>
                <a:cs typeface="Courier New" charset="0"/>
              </a:rPr>
              <a:t>pu</a:t>
            </a: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000" b="0" dirty="0" err="1">
                <a:latin typeface="Courier New" charset="0"/>
                <a:ea typeface="Courier New" charset="0"/>
                <a:cs typeface="Courier New" charset="0"/>
              </a:rPr>
              <a:t>solar_flux</a:t>
            </a: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 +0 W/sf;</a:t>
            </a:r>
          </a:p>
          <a:p>
            <a:pPr>
              <a:lnSpc>
                <a:spcPct val="100000"/>
              </a:lnSpc>
            </a:pP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000" b="0" dirty="0" err="1">
                <a:latin typeface="Courier New" charset="0"/>
                <a:ea typeface="Courier New" charset="0"/>
                <a:cs typeface="Courier New" charset="0"/>
              </a:rPr>
              <a:t>solar_direct</a:t>
            </a: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 +0 W/sf;</a:t>
            </a:r>
          </a:p>
          <a:p>
            <a:pPr>
              <a:lnSpc>
                <a:spcPct val="100000"/>
              </a:lnSpc>
            </a:pP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000" b="0" dirty="0" err="1">
                <a:latin typeface="Courier New" charset="0"/>
                <a:ea typeface="Courier New" charset="0"/>
                <a:cs typeface="Courier New" charset="0"/>
              </a:rPr>
              <a:t>solar_diffuse</a:t>
            </a: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 +0 W/sf;</a:t>
            </a:r>
          </a:p>
          <a:p>
            <a:pPr>
              <a:lnSpc>
                <a:spcPct val="100000"/>
              </a:lnSpc>
            </a:pP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000" b="0" dirty="0" err="1">
                <a:latin typeface="Courier New" charset="0"/>
                <a:ea typeface="Courier New" charset="0"/>
                <a:cs typeface="Courier New" charset="0"/>
              </a:rPr>
              <a:t>solar_global</a:t>
            </a: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 +0 W/sf;</a:t>
            </a:r>
          </a:p>
          <a:p>
            <a:pPr>
              <a:lnSpc>
                <a:spcPct val="100000"/>
              </a:lnSpc>
            </a:pP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000" b="0" dirty="0" err="1">
                <a:latin typeface="Courier New" charset="0"/>
                <a:ea typeface="Courier New" charset="0"/>
                <a:cs typeface="Courier New" charset="0"/>
              </a:rPr>
              <a:t>extraterrestrial_global_horizontal</a:t>
            </a: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 +0 W/sf;</a:t>
            </a:r>
          </a:p>
          <a:p>
            <a:pPr>
              <a:lnSpc>
                <a:spcPct val="100000"/>
              </a:lnSpc>
            </a:pP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000" b="0" dirty="0" err="1">
                <a:latin typeface="Courier New" charset="0"/>
                <a:ea typeface="Courier New" charset="0"/>
                <a:cs typeface="Courier New" charset="0"/>
              </a:rPr>
              <a:t>extraterrestrial_direct_normal</a:t>
            </a: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 +0 W/sf;</a:t>
            </a:r>
          </a:p>
          <a:p>
            <a:pPr>
              <a:lnSpc>
                <a:spcPct val="100000"/>
              </a:lnSpc>
            </a:pP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	pressure +0 mbar;</a:t>
            </a:r>
          </a:p>
          <a:p>
            <a:pPr>
              <a:lnSpc>
                <a:spcPct val="100000"/>
              </a:lnSpc>
            </a:pP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000" b="0" dirty="0" err="1">
                <a:latin typeface="Courier New" charset="0"/>
                <a:ea typeface="Courier New" charset="0"/>
                <a:cs typeface="Courier New" charset="0"/>
              </a:rPr>
              <a:t>wind_speed</a:t>
            </a: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 +0 m/s;</a:t>
            </a:r>
          </a:p>
          <a:p>
            <a:pPr>
              <a:lnSpc>
                <a:spcPct val="100000"/>
              </a:lnSpc>
            </a:pP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000" b="0" dirty="0" err="1">
                <a:latin typeface="Courier New" charset="0"/>
                <a:ea typeface="Courier New" charset="0"/>
                <a:cs typeface="Courier New" charset="0"/>
              </a:rPr>
              <a:t>wind_dir</a:t>
            </a: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 +0 </a:t>
            </a:r>
            <a:r>
              <a:rPr lang="en-US" sz="1000" b="0" dirty="0" err="1">
                <a:latin typeface="Courier New" charset="0"/>
                <a:ea typeface="Courier New" charset="0"/>
                <a:cs typeface="Courier New" charset="0"/>
              </a:rPr>
              <a:t>deg</a:t>
            </a: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000" b="0" dirty="0" err="1">
                <a:latin typeface="Courier New" charset="0"/>
                <a:ea typeface="Courier New" charset="0"/>
                <a:cs typeface="Courier New" charset="0"/>
              </a:rPr>
              <a:t>wind_gust</a:t>
            </a: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 +0 mph;</a:t>
            </a:r>
          </a:p>
          <a:p>
            <a:pPr>
              <a:lnSpc>
                <a:spcPct val="100000"/>
              </a:lnSpc>
            </a:pP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000" b="0" dirty="0" err="1">
                <a:latin typeface="Courier New" charset="0"/>
                <a:ea typeface="Courier New" charset="0"/>
                <a:cs typeface="Courier New" charset="0"/>
              </a:rPr>
              <a:t>record.low</a:t>
            </a: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 +0 </a:t>
            </a:r>
            <a:r>
              <a:rPr lang="en-US" sz="1000" b="0" dirty="0" err="1">
                <a:latin typeface="Courier New" charset="0"/>
                <a:ea typeface="Courier New" charset="0"/>
                <a:cs typeface="Courier New" charset="0"/>
              </a:rPr>
              <a:t>degF</a:t>
            </a: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000" b="0" dirty="0" err="1">
                <a:latin typeface="Courier New" charset="0"/>
                <a:ea typeface="Courier New" charset="0"/>
                <a:cs typeface="Courier New" charset="0"/>
              </a:rPr>
              <a:t>record.low_day</a:t>
            </a: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 0;</a:t>
            </a:r>
          </a:p>
          <a:p>
            <a:pPr>
              <a:lnSpc>
                <a:spcPct val="100000"/>
              </a:lnSpc>
            </a:pP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000" b="0" dirty="0" err="1">
                <a:latin typeface="Courier New" charset="0"/>
                <a:ea typeface="Courier New" charset="0"/>
                <a:cs typeface="Courier New" charset="0"/>
              </a:rPr>
              <a:t>record.high</a:t>
            </a: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 +0 </a:t>
            </a:r>
            <a:r>
              <a:rPr lang="en-US" sz="1000" b="0" dirty="0" err="1">
                <a:latin typeface="Courier New" charset="0"/>
                <a:ea typeface="Courier New" charset="0"/>
                <a:cs typeface="Courier New" charset="0"/>
              </a:rPr>
              <a:t>degF</a:t>
            </a: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000" b="0" dirty="0" err="1">
                <a:latin typeface="Courier New" charset="0"/>
                <a:ea typeface="Courier New" charset="0"/>
                <a:cs typeface="Courier New" charset="0"/>
              </a:rPr>
              <a:t>record.high_day</a:t>
            </a: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 0;</a:t>
            </a:r>
          </a:p>
          <a:p>
            <a:pPr>
              <a:lnSpc>
                <a:spcPct val="100000"/>
              </a:lnSpc>
            </a:pP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000" b="0" dirty="0" err="1">
                <a:latin typeface="Courier New" charset="0"/>
                <a:ea typeface="Courier New" charset="0"/>
                <a:cs typeface="Courier New" charset="0"/>
              </a:rPr>
              <a:t>record.solar</a:t>
            </a: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 +0 W/sf;</a:t>
            </a:r>
          </a:p>
          <a:p>
            <a:pPr>
              <a:lnSpc>
                <a:spcPct val="100000"/>
              </a:lnSpc>
            </a:pP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	rainfall +0 in/h;</a:t>
            </a:r>
          </a:p>
          <a:p>
            <a:pPr>
              <a:lnSpc>
                <a:spcPct val="100000"/>
              </a:lnSpc>
            </a:pP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000" b="0" dirty="0" err="1">
                <a:latin typeface="Courier New" charset="0"/>
                <a:ea typeface="Courier New" charset="0"/>
                <a:cs typeface="Courier New" charset="0"/>
              </a:rPr>
              <a:t>snowdepth</a:t>
            </a: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 +0 in;</a:t>
            </a:r>
          </a:p>
          <a:p>
            <a:pPr>
              <a:lnSpc>
                <a:spcPct val="100000"/>
              </a:lnSpc>
            </a:pP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	interpolate NONE;</a:t>
            </a:r>
          </a:p>
          <a:p>
            <a:pPr>
              <a:lnSpc>
                <a:spcPct val="100000"/>
              </a:lnSpc>
            </a:pP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000" b="0" dirty="0" err="1">
                <a:latin typeface="Courier New" charset="0"/>
                <a:ea typeface="Courier New" charset="0"/>
                <a:cs typeface="Courier New" charset="0"/>
              </a:rPr>
              <a:t>solar_horiz</a:t>
            </a: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 +0;</a:t>
            </a:r>
          </a:p>
          <a:p>
            <a:pPr>
              <a:lnSpc>
                <a:spcPct val="100000"/>
              </a:lnSpc>
            </a:pP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000" b="0" dirty="0" err="1">
                <a:latin typeface="Courier New" charset="0"/>
                <a:ea typeface="Courier New" charset="0"/>
                <a:cs typeface="Courier New" charset="0"/>
              </a:rPr>
              <a:t>solar_north</a:t>
            </a: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 +0;</a:t>
            </a:r>
          </a:p>
          <a:p>
            <a:pPr>
              <a:lnSpc>
                <a:spcPct val="100000"/>
              </a:lnSpc>
            </a:pP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000" b="0" dirty="0" err="1">
                <a:latin typeface="Courier New" charset="0"/>
                <a:ea typeface="Courier New" charset="0"/>
                <a:cs typeface="Courier New" charset="0"/>
              </a:rPr>
              <a:t>solar_northeast</a:t>
            </a: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 +0;</a:t>
            </a:r>
          </a:p>
          <a:p>
            <a:pPr>
              <a:lnSpc>
                <a:spcPct val="100000"/>
              </a:lnSpc>
            </a:pP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000" b="0" dirty="0" err="1">
                <a:latin typeface="Courier New" charset="0"/>
                <a:ea typeface="Courier New" charset="0"/>
                <a:cs typeface="Courier New" charset="0"/>
              </a:rPr>
              <a:t>solar_east</a:t>
            </a: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 +0;</a:t>
            </a:r>
          </a:p>
          <a:p>
            <a:pPr>
              <a:lnSpc>
                <a:spcPct val="100000"/>
              </a:lnSpc>
            </a:pP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000" b="0" dirty="0" err="1">
                <a:latin typeface="Courier New" charset="0"/>
                <a:ea typeface="Courier New" charset="0"/>
                <a:cs typeface="Courier New" charset="0"/>
              </a:rPr>
              <a:t>solar_southeast</a:t>
            </a: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 +0;</a:t>
            </a:r>
          </a:p>
          <a:p>
            <a:pPr>
              <a:lnSpc>
                <a:spcPct val="100000"/>
              </a:lnSpc>
            </a:pP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000" b="0" dirty="0" err="1">
                <a:latin typeface="Courier New" charset="0"/>
                <a:ea typeface="Courier New" charset="0"/>
                <a:cs typeface="Courier New" charset="0"/>
              </a:rPr>
              <a:t>solar_south</a:t>
            </a: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 +0;</a:t>
            </a:r>
          </a:p>
          <a:p>
            <a:pPr>
              <a:lnSpc>
                <a:spcPct val="100000"/>
              </a:lnSpc>
            </a:pP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000" b="0" dirty="0" err="1">
                <a:latin typeface="Courier New" charset="0"/>
                <a:ea typeface="Courier New" charset="0"/>
                <a:cs typeface="Courier New" charset="0"/>
              </a:rPr>
              <a:t>solar_southwest</a:t>
            </a: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 +0;</a:t>
            </a:r>
          </a:p>
          <a:p>
            <a:pPr>
              <a:lnSpc>
                <a:spcPct val="100000"/>
              </a:lnSpc>
            </a:pP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000" b="0" dirty="0" err="1">
                <a:latin typeface="Courier New" charset="0"/>
                <a:ea typeface="Courier New" charset="0"/>
                <a:cs typeface="Courier New" charset="0"/>
              </a:rPr>
              <a:t>solar_west</a:t>
            </a: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 +0;</a:t>
            </a:r>
          </a:p>
          <a:p>
            <a:pPr>
              <a:lnSpc>
                <a:spcPct val="100000"/>
              </a:lnSpc>
            </a:pP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000" b="0" dirty="0" err="1">
                <a:latin typeface="Courier New" charset="0"/>
                <a:ea typeface="Courier New" charset="0"/>
                <a:cs typeface="Courier New" charset="0"/>
              </a:rPr>
              <a:t>solar_northwest</a:t>
            </a: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 +0;</a:t>
            </a:r>
          </a:p>
          <a:p>
            <a:pPr>
              <a:lnSpc>
                <a:spcPct val="100000"/>
              </a:lnSpc>
            </a:pP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000" b="0" dirty="0" err="1">
                <a:latin typeface="Courier New" charset="0"/>
                <a:ea typeface="Courier New" charset="0"/>
                <a:cs typeface="Courier New" charset="0"/>
              </a:rPr>
              <a:t>solar_raw</a:t>
            </a: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 +0 W/sf;</a:t>
            </a:r>
          </a:p>
          <a:p>
            <a:pPr>
              <a:lnSpc>
                <a:spcPct val="100000"/>
              </a:lnSpc>
            </a:pP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000" b="0" dirty="0" err="1">
                <a:latin typeface="Courier New" charset="0"/>
                <a:ea typeface="Courier New" charset="0"/>
                <a:cs typeface="Courier New" charset="0"/>
              </a:rPr>
              <a:t>ground_reflectivity</a:t>
            </a: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 +0 </a:t>
            </a:r>
            <a:r>
              <a:rPr lang="en-US" sz="1000" b="0" dirty="0" err="1">
                <a:latin typeface="Courier New" charset="0"/>
                <a:ea typeface="Courier New" charset="0"/>
                <a:cs typeface="Courier New" charset="0"/>
              </a:rPr>
              <a:t>pu</a:t>
            </a: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	reader "";</a:t>
            </a:r>
          </a:p>
          <a:p>
            <a:pPr>
              <a:lnSpc>
                <a:spcPct val="100000"/>
              </a:lnSpc>
            </a:pP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	forecast "";</a:t>
            </a:r>
          </a:p>
          <a:p>
            <a:pPr>
              <a:lnSpc>
                <a:spcPct val="100000"/>
              </a:lnSpc>
            </a:pP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000" b="0" dirty="0" err="1">
                <a:latin typeface="Courier New" charset="0"/>
                <a:ea typeface="Courier New" charset="0"/>
                <a:cs typeface="Courier New" charset="0"/>
              </a:rPr>
              <a:t>cloud_model</a:t>
            </a: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 NONE;</a:t>
            </a:r>
          </a:p>
          <a:p>
            <a:pPr>
              <a:lnSpc>
                <a:spcPct val="100000"/>
              </a:lnSpc>
            </a:pP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000" b="0" dirty="0" err="1">
                <a:latin typeface="Courier New" charset="0"/>
                <a:ea typeface="Courier New" charset="0"/>
                <a:cs typeface="Courier New" charset="0"/>
              </a:rPr>
              <a:t>cloud_opacity</a:t>
            </a: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 +0 </a:t>
            </a:r>
            <a:r>
              <a:rPr lang="en-US" sz="1000" b="0" dirty="0" err="1">
                <a:latin typeface="Courier New" charset="0"/>
                <a:ea typeface="Courier New" charset="0"/>
                <a:cs typeface="Courier New" charset="0"/>
              </a:rPr>
              <a:t>pu</a:t>
            </a: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000" b="0" dirty="0" err="1">
                <a:latin typeface="Courier New" charset="0"/>
                <a:ea typeface="Courier New" charset="0"/>
                <a:cs typeface="Courier New" charset="0"/>
              </a:rPr>
              <a:t>opq_sky_cov</a:t>
            </a: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 +0 </a:t>
            </a:r>
            <a:r>
              <a:rPr lang="en-US" sz="1000" b="0" dirty="0" err="1">
                <a:latin typeface="Courier New" charset="0"/>
                <a:ea typeface="Courier New" charset="0"/>
                <a:cs typeface="Courier New" charset="0"/>
              </a:rPr>
              <a:t>pu</a:t>
            </a: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000" b="0" dirty="0" err="1">
                <a:latin typeface="Courier New" charset="0"/>
                <a:ea typeface="Courier New" charset="0"/>
                <a:cs typeface="Courier New" charset="0"/>
              </a:rPr>
              <a:t>cloud_reflectivity</a:t>
            </a: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 +0 </a:t>
            </a:r>
            <a:r>
              <a:rPr lang="en-US" sz="1000" b="0" dirty="0" err="1">
                <a:latin typeface="Courier New" charset="0"/>
                <a:ea typeface="Courier New" charset="0"/>
                <a:cs typeface="Courier New" charset="0"/>
              </a:rPr>
              <a:t>pu</a:t>
            </a: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000" b="0" dirty="0" err="1">
                <a:latin typeface="Courier New" charset="0"/>
                <a:ea typeface="Courier New" charset="0"/>
                <a:cs typeface="Courier New" charset="0"/>
              </a:rPr>
              <a:t>cloud_speed_factor</a:t>
            </a: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 +0 </a:t>
            </a:r>
            <a:r>
              <a:rPr lang="en-US" sz="1000" b="0" dirty="0" err="1">
                <a:latin typeface="Courier New" charset="0"/>
                <a:ea typeface="Courier New" charset="0"/>
                <a:cs typeface="Courier New" charset="0"/>
              </a:rPr>
              <a:t>pu</a:t>
            </a: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000" b="0" dirty="0" err="1">
                <a:latin typeface="Courier New" charset="0"/>
                <a:ea typeface="Courier New" charset="0"/>
                <a:cs typeface="Courier New" charset="0"/>
              </a:rPr>
              <a:t>solar_cloud_direct</a:t>
            </a: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 +0 W/sf;</a:t>
            </a:r>
          </a:p>
          <a:p>
            <a:pPr>
              <a:lnSpc>
                <a:spcPct val="100000"/>
              </a:lnSpc>
            </a:pP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000" b="0" dirty="0" err="1">
                <a:latin typeface="Courier New" charset="0"/>
                <a:ea typeface="Courier New" charset="0"/>
                <a:cs typeface="Courier New" charset="0"/>
              </a:rPr>
              <a:t>solar_cloud_diffuse</a:t>
            </a: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 +0 W/sf;</a:t>
            </a:r>
          </a:p>
          <a:p>
            <a:pPr>
              <a:lnSpc>
                <a:spcPct val="100000"/>
              </a:lnSpc>
            </a:pP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000" b="0" dirty="0" err="1">
                <a:latin typeface="Courier New" charset="0"/>
                <a:ea typeface="Courier New" charset="0"/>
                <a:cs typeface="Courier New" charset="0"/>
              </a:rPr>
              <a:t>solar_cloud_global</a:t>
            </a: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 +0 W/sf;</a:t>
            </a:r>
          </a:p>
          <a:p>
            <a:pPr>
              <a:lnSpc>
                <a:spcPct val="100000"/>
              </a:lnSpc>
            </a:pP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000" b="0" dirty="0" err="1">
                <a:latin typeface="Courier New" charset="0"/>
                <a:ea typeface="Courier New" charset="0"/>
                <a:cs typeface="Courier New" charset="0"/>
              </a:rPr>
              <a:t>cloud_alpha</a:t>
            </a: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 +0 </a:t>
            </a:r>
            <a:r>
              <a:rPr lang="en-US" sz="1000" b="0" dirty="0" err="1">
                <a:latin typeface="Courier New" charset="0"/>
                <a:ea typeface="Courier New" charset="0"/>
                <a:cs typeface="Courier New" charset="0"/>
              </a:rPr>
              <a:t>pu</a:t>
            </a: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000" b="0" dirty="0" err="1">
                <a:latin typeface="Courier New" charset="0"/>
                <a:ea typeface="Courier New" charset="0"/>
                <a:cs typeface="Courier New" charset="0"/>
              </a:rPr>
              <a:t>cloud_num_layers</a:t>
            </a: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 +0 </a:t>
            </a:r>
            <a:r>
              <a:rPr lang="en-US" sz="1000" b="0" dirty="0" err="1">
                <a:latin typeface="Courier New" charset="0"/>
                <a:ea typeface="Courier New" charset="0"/>
                <a:cs typeface="Courier New" charset="0"/>
              </a:rPr>
              <a:t>pu</a:t>
            </a: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000" b="0" dirty="0" err="1">
                <a:latin typeface="Courier New" charset="0"/>
                <a:ea typeface="Courier New" charset="0"/>
                <a:cs typeface="Courier New" charset="0"/>
              </a:rPr>
              <a:t>cloud_aerosol_transmissivity</a:t>
            </a: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 +0 </a:t>
            </a:r>
            <a:r>
              <a:rPr lang="en-US" sz="1000" b="0" dirty="0" err="1">
                <a:latin typeface="Courier New" charset="0"/>
                <a:ea typeface="Courier New" charset="0"/>
                <a:cs typeface="Courier New" charset="0"/>
              </a:rPr>
              <a:t>pu</a:t>
            </a: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US" sz="1000" b="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>
              <a:lnSpc>
                <a:spcPct val="100000"/>
              </a:lnSpc>
            </a:pPr>
            <a:endParaRPr lang="en-US" sz="1000" b="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00000"/>
              </a:lnSpc>
            </a:pPr>
            <a:endParaRPr lang="en-US" sz="1000" b="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8493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line: --info &lt;topic&gt;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Searches wiki pages for the topic</a:t>
            </a:r>
          </a:p>
          <a:p>
            <a:r>
              <a:rPr lang="en-US" dirty="0"/>
              <a:t>	</a:t>
            </a:r>
            <a:r>
              <a:rPr lang="en-US" b="0" dirty="0" smtClean="0">
                <a:latin typeface="Courier New"/>
                <a:cs typeface="Courier New"/>
              </a:rPr>
              <a:t>host</a:t>
            </a:r>
            <a:r>
              <a:rPr lang="en-US" b="0" dirty="0">
                <a:latin typeface="Courier New"/>
                <a:cs typeface="Courier New"/>
              </a:rPr>
              <a:t>% </a:t>
            </a:r>
            <a:r>
              <a:rPr lang="en-US" dirty="0" err="1">
                <a:latin typeface="Courier New"/>
                <a:cs typeface="Courier New"/>
              </a:rPr>
              <a:t>gridlabd</a:t>
            </a:r>
            <a:r>
              <a:rPr lang="en-US" dirty="0">
                <a:latin typeface="Courier New"/>
                <a:cs typeface="Courier New"/>
              </a:rPr>
              <a:t> --info "Getting help"</a:t>
            </a:r>
            <a:endParaRPr lang="en-US" dirty="0" smtClean="0">
              <a:latin typeface="Courier New"/>
              <a:cs typeface="Courier New"/>
            </a:endParaRP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133600"/>
            <a:ext cx="83940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6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>
                <a:latin typeface="Arial" charset="0"/>
              </a:rPr>
              <a:t>Course </a:t>
            </a:r>
            <a:r>
              <a:rPr lang="en-US" sz="3200" dirty="0" smtClean="0">
                <a:latin typeface="Arial" charset="0"/>
              </a:rPr>
              <a:t>outline</a:t>
            </a:r>
            <a:endParaRPr lang="en-US" sz="3200" dirty="0">
              <a:latin typeface="Arial" charset="0"/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Introduction </a:t>
            </a:r>
            <a:r>
              <a:rPr lang="en-US" dirty="0"/>
              <a:t>and fundamentals 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Getting help online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Data input and output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Linking to </a:t>
            </a:r>
            <a:r>
              <a:rPr lang="en-US" dirty="0" err="1" smtClean="0"/>
              <a:t>Matlab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Runtime classes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Realtime</a:t>
            </a:r>
            <a:r>
              <a:rPr lang="en-US" dirty="0" smtClean="0"/>
              <a:t> simulation</a:t>
            </a:r>
          </a:p>
        </p:txBody>
      </p:sp>
    </p:spTree>
    <p:extLst>
      <p:ext uri="{BB962C8B-B14F-4D97-AF65-F5344CB8AC3E}">
        <p14:creationId xmlns:p14="http://schemas.microsoft.com/office/powerpoint/2010/main" val="7787926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2124"/>
            <a:ext cx="9144000" cy="69835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50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903913" y="6851650"/>
              <a:ext cx="34925" cy="1588"/>
            </p14:xfrm>
          </p:contentPart>
        </mc:Choice>
        <mc:Fallback xmlns="">
          <p:pic>
            <p:nvPicPr>
              <p:cNvPr id="2050" name="Ink 6"/>
              <p:cNvPicPr/>
              <p:nvPr/>
            </p:nvPicPr>
            <p:blipFill/>
            <p:spPr/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5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69063" y="6750050"/>
              <a:ext cx="1587" cy="1588"/>
            </p14:xfrm>
          </p:contentPart>
        </mc:Choice>
        <mc:Fallback xmlns="">
          <p:pic>
            <p:nvPicPr>
              <p:cNvPr id="2051" name="Ink 7"/>
              <p:cNvPicPr/>
              <p:nvPr/>
            </p:nvPicPr>
            <p:blipFill/>
            <p:spPr/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52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618288" y="6451600"/>
              <a:ext cx="1587" cy="1588"/>
            </p14:xfrm>
          </p:contentPart>
        </mc:Choice>
        <mc:Fallback xmlns="">
          <p:pic>
            <p:nvPicPr>
              <p:cNvPr id="2052" name="Ink 8"/>
              <p:cNvPicPr/>
              <p:nvPr/>
            </p:nvPicPr>
            <p:blipFill/>
            <p:spPr/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53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240713" y="6664325"/>
              <a:ext cx="1587" cy="1588"/>
            </p14:xfrm>
          </p:contentPart>
        </mc:Choice>
        <mc:Fallback xmlns="">
          <p:pic>
            <p:nvPicPr>
              <p:cNvPr id="2053" name="Ink 9"/>
              <p:cNvPicPr/>
              <p:nvPr/>
            </p:nvPicPr>
            <p:blipFill/>
            <p:spPr/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54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321550" y="5868988"/>
              <a:ext cx="1588" cy="1587"/>
            </p14:xfrm>
          </p:contentPart>
        </mc:Choice>
        <mc:Fallback xmlns="">
          <p:pic>
            <p:nvPicPr>
              <p:cNvPr id="2054" name="Ink 10"/>
              <p:cNvPicPr/>
              <p:nvPr/>
            </p:nvPicPr>
            <p:blipFill/>
            <p:spPr/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55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743825" y="6851650"/>
              <a:ext cx="1588" cy="1588"/>
            </p14:xfrm>
          </p:contentPart>
        </mc:Choice>
        <mc:Fallback xmlns="">
          <p:pic>
            <p:nvPicPr>
              <p:cNvPr id="2055" name="Ink 11"/>
              <p:cNvPicPr/>
              <p:nvPr/>
            </p:nvPicPr>
            <p:blipFill/>
            <p:spPr/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56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78825" y="6851650"/>
              <a:ext cx="1588" cy="1588"/>
            </p14:xfrm>
          </p:contentPart>
        </mc:Choice>
        <mc:Fallback xmlns="">
          <p:pic>
            <p:nvPicPr>
              <p:cNvPr id="2056" name="Ink 12"/>
              <p:cNvPicPr/>
              <p:nvPr/>
            </p:nvPicPr>
            <p:blipFill/>
            <p:spPr/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57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566275" y="754063"/>
              <a:ext cx="1588" cy="1587"/>
            </p14:xfrm>
          </p:contentPart>
        </mc:Choice>
        <mc:Fallback xmlns="">
          <p:pic>
            <p:nvPicPr>
              <p:cNvPr id="2057" name="Ink 13"/>
              <p:cNvPicPr/>
              <p:nvPr/>
            </p:nvPicPr>
            <p:blipFill/>
            <p:spPr/>
          </p:pic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help resources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4000" y="3352800"/>
            <a:ext cx="391668" cy="457200"/>
          </a:xfrm>
          <a:prstGeom prst="rect">
            <a:avLst/>
          </a:prstGeom>
          <a:effectLst>
            <a:glow rad="101600">
              <a:srgbClr val="FFFF00">
                <a:alpha val="75000"/>
              </a:srgbClr>
            </a:glo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5029200"/>
            <a:ext cx="391668" cy="457200"/>
          </a:xfrm>
          <a:prstGeom prst="rect">
            <a:avLst/>
          </a:prstGeom>
          <a:effectLst>
            <a:glow rad="101600">
              <a:srgbClr val="FFFF00">
                <a:alpha val="75000"/>
              </a:srgbClr>
            </a:glo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066800"/>
            <a:ext cx="839401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SourceForce</a:t>
            </a:r>
            <a:r>
              <a:rPr lang="en-US" dirty="0" smtClean="0"/>
              <a:t> </a:t>
            </a:r>
            <a:r>
              <a:rPr lang="en-US" dirty="0" err="1" smtClean="0"/>
              <a:t>MediaWiki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4953000"/>
            <a:ext cx="391668" cy="457200"/>
          </a:xfrm>
          <a:prstGeom prst="rect">
            <a:avLst/>
          </a:prstGeom>
          <a:effectLst>
            <a:glow rad="101600">
              <a:srgbClr val="FFFF00">
                <a:alpha val="75000"/>
              </a:srgbClr>
            </a:glo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124200"/>
            <a:ext cx="391668" cy="457200"/>
          </a:xfrm>
          <a:prstGeom prst="rect">
            <a:avLst/>
          </a:prstGeom>
          <a:effectLst>
            <a:glow rad="101600">
              <a:srgbClr val="FFFF00">
                <a:alpha val="75000"/>
              </a:srgbClr>
            </a:glo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5638800"/>
            <a:ext cx="391668" cy="457200"/>
          </a:xfrm>
          <a:prstGeom prst="rect">
            <a:avLst/>
          </a:prstGeom>
          <a:effectLst>
            <a:glow rad="101600">
              <a:srgbClr val="FFFF00">
                <a:alpha val="75000"/>
              </a:srgbClr>
            </a:glo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532" y="5257800"/>
            <a:ext cx="391668" cy="457200"/>
          </a:xfrm>
          <a:prstGeom prst="rect">
            <a:avLst/>
          </a:prstGeom>
          <a:effectLst>
            <a:glow rad="101600">
              <a:srgbClr val="FFFF00">
                <a:alpha val="75000"/>
              </a:srgbClr>
            </a:glo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4343400"/>
            <a:ext cx="391668" cy="457200"/>
          </a:xfrm>
          <a:prstGeom prst="rect">
            <a:avLst/>
          </a:prstGeom>
          <a:effectLst>
            <a:glow rad="101600">
              <a:srgbClr val="FFFF00">
                <a:alpha val="75000"/>
              </a:srgbClr>
            </a:glo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 Guides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066800"/>
            <a:ext cx="83940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50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Index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69332-2E29-6E46-9F98-9B85CE5AFF20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066800"/>
            <a:ext cx="83940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3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066800"/>
            <a:ext cx="839401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Forum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69332-2E29-6E46-9F98-9B85CE5AFF20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5820535"/>
            <a:ext cx="391668" cy="457200"/>
          </a:xfrm>
          <a:prstGeom prst="rect">
            <a:avLst/>
          </a:prstGeom>
          <a:effectLst>
            <a:glow rad="101600">
              <a:srgbClr val="FFFF00">
                <a:alpha val="75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9564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Posting to the forum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69332-2E29-6E46-9F98-9B85CE5AFF20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066800"/>
            <a:ext cx="83940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141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066800"/>
            <a:ext cx="839401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Troubleshooting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69332-2E29-6E46-9F98-9B85CE5AFF20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532" y="4515332"/>
            <a:ext cx="391668" cy="457200"/>
          </a:xfrm>
          <a:prstGeom prst="rect">
            <a:avLst/>
          </a:prstGeom>
          <a:effectLst>
            <a:glow rad="101600">
              <a:srgbClr val="FFFF00">
                <a:alpha val="75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406094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Troubleshooting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69332-2E29-6E46-9F98-9B85CE5AFF20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068823"/>
            <a:ext cx="83940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9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Questions?</a:t>
            </a:r>
            <a:endParaRPr lang="en-CA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8824913" y="6318250"/>
            <a:ext cx="319087" cy="539750"/>
          </a:xfrm>
        </p:spPr>
        <p:txBody>
          <a:bodyPr/>
          <a:lstStyle/>
          <a:p>
            <a:fld id="{5BD36294-2849-48A8-8531-5354CF3095D2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01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Modeling language basics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57213" y="3646170"/>
            <a:ext cx="5462587" cy="2187702"/>
          </a:xfrm>
        </p:spPr>
        <p:txBody>
          <a:bodyPr/>
          <a:lstStyle/>
          <a:p>
            <a:pPr eaLnBrk="1" hangingPunct="1"/>
            <a:r>
              <a:rPr lang="en-US" sz="2800" dirty="0" smtClean="0">
                <a:latin typeface="Arial" charset="0"/>
              </a:rPr>
              <a:t>Detailed discussion of </a:t>
            </a:r>
            <a:r>
              <a:rPr lang="en-US" sz="2800" dirty="0" err="1" smtClean="0">
                <a:latin typeface="Arial" charset="0"/>
              </a:rPr>
              <a:t>GridLAB</a:t>
            </a:r>
            <a:r>
              <a:rPr lang="en-US" sz="2800" dirty="0">
                <a:latin typeface="Arial" charset="0"/>
              </a:rPr>
              <a:t>-D modeling language (GLM).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21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>
                <a:latin typeface="Arial" charset="0"/>
              </a:rPr>
              <a:t>Tutorial structure</a:t>
            </a:r>
            <a:endParaRPr lang="en-US" sz="3200" dirty="0">
              <a:latin typeface="Arial" charset="0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</a:rPr>
              <a:t>Topic Instruction</a:t>
            </a:r>
          </a:p>
          <a:p>
            <a:pPr lvl="1"/>
            <a:r>
              <a:rPr lang="en-US" dirty="0" smtClean="0">
                <a:latin typeface="Arial" charset="0"/>
              </a:rPr>
              <a:t>Objectives</a:t>
            </a:r>
            <a:endParaRPr lang="en-US" dirty="0">
              <a:latin typeface="Arial" charset="0"/>
            </a:endParaRPr>
          </a:p>
          <a:p>
            <a:pPr lvl="1" eaLnBrk="1" hangingPunct="1"/>
            <a:r>
              <a:rPr lang="en-US" dirty="0">
                <a:latin typeface="Arial" charset="0"/>
              </a:rPr>
              <a:t>Theory and concepts</a:t>
            </a:r>
          </a:p>
          <a:p>
            <a:pPr lvl="1" eaLnBrk="1" hangingPunct="1"/>
            <a:r>
              <a:rPr lang="en-US" dirty="0">
                <a:latin typeface="Arial" charset="0"/>
              </a:rPr>
              <a:t>Methods and </a:t>
            </a:r>
            <a:r>
              <a:rPr lang="en-US" dirty="0" smtClean="0">
                <a:latin typeface="Arial" charset="0"/>
              </a:rPr>
              <a:t>applications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Worked </a:t>
            </a:r>
            <a:r>
              <a:rPr lang="en-US" dirty="0">
                <a:latin typeface="Arial" charset="0"/>
              </a:rPr>
              <a:t>examples</a:t>
            </a:r>
          </a:p>
          <a:p>
            <a:pPr eaLnBrk="1" hangingPunct="1"/>
            <a:r>
              <a:rPr lang="en-US" dirty="0" smtClean="0">
                <a:latin typeface="Arial" charset="0"/>
              </a:rPr>
              <a:t>Exercises</a:t>
            </a:r>
            <a:endParaRPr lang="en-US" dirty="0">
              <a:latin typeface="Arial" charset="0"/>
            </a:endParaRPr>
          </a:p>
          <a:p>
            <a:pPr lvl="1" eaLnBrk="1" hangingPunct="1"/>
            <a:r>
              <a:rPr lang="en-US" dirty="0" smtClean="0">
                <a:latin typeface="Arial" charset="0"/>
              </a:rPr>
              <a:t>Problems </a:t>
            </a:r>
            <a:r>
              <a:rPr lang="en-US" dirty="0">
                <a:latin typeface="Arial" charset="0"/>
              </a:rPr>
              <a:t>to </a:t>
            </a:r>
            <a:r>
              <a:rPr lang="en-US" dirty="0" smtClean="0">
                <a:latin typeface="Arial" charset="0"/>
              </a:rPr>
              <a:t>solve</a:t>
            </a:r>
          </a:p>
          <a:p>
            <a:pPr lvl="1"/>
            <a:r>
              <a:rPr lang="en-US" dirty="0">
                <a:latin typeface="Arial" charset="0"/>
              </a:rPr>
              <a:t>Solutions available </a:t>
            </a:r>
            <a:r>
              <a:rPr lang="en-US" dirty="0" smtClean="0">
                <a:latin typeface="Arial" charset="0"/>
              </a:rPr>
              <a:t>at </a:t>
            </a:r>
            <a:r>
              <a:rPr lang="en-US" b="1" u="sng" dirty="0" smtClean="0">
                <a:latin typeface="Arial" charset="0"/>
              </a:rPr>
              <a:t>https</a:t>
            </a:r>
            <a:r>
              <a:rPr lang="en-US" b="1" u="sng" dirty="0">
                <a:latin typeface="Arial" charset="0"/>
              </a:rPr>
              <a:t>://</a:t>
            </a:r>
            <a:r>
              <a:rPr lang="en-US" b="1" u="sng" dirty="0" err="1" smtClean="0">
                <a:latin typeface="Arial" charset="0"/>
              </a:rPr>
              <a:t>github.com</a:t>
            </a:r>
            <a:r>
              <a:rPr lang="en-US" b="1" u="sng" dirty="0" smtClean="0">
                <a:latin typeface="Arial" charset="0"/>
              </a:rPr>
              <a:t>/</a:t>
            </a:r>
            <a:r>
              <a:rPr lang="en-US" b="1" u="sng" dirty="0" err="1" smtClean="0">
                <a:latin typeface="Arial" charset="0"/>
              </a:rPr>
              <a:t>dchassin</a:t>
            </a:r>
            <a:r>
              <a:rPr lang="en-US" b="1" u="sng" dirty="0" smtClean="0">
                <a:latin typeface="Arial" charset="0"/>
              </a:rPr>
              <a:t>/tutorial</a:t>
            </a:r>
            <a:endParaRPr lang="en-US" b="1" u="sng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2673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</a:rPr>
              <a:t>Top-level Directives</a:t>
            </a:r>
            <a:endParaRPr lang="en-US" dirty="0">
              <a:latin typeface="Arial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Instructs loader on the content of the next </a:t>
            </a:r>
            <a:r>
              <a:rPr lang="en-US" dirty="0" smtClean="0">
                <a:latin typeface="Arial" charset="0"/>
              </a:rPr>
              <a:t>GLM block</a:t>
            </a:r>
            <a:endParaRPr lang="en-US" dirty="0">
              <a:latin typeface="Arial" charset="0"/>
            </a:endParaRPr>
          </a:p>
          <a:p>
            <a:pPr lvl="1"/>
            <a:r>
              <a:rPr lang="en-US" b="1" dirty="0">
                <a:latin typeface="Arial" charset="0"/>
              </a:rPr>
              <a:t>clock</a:t>
            </a:r>
            <a:r>
              <a:rPr lang="en-US" dirty="0">
                <a:latin typeface="Arial" charset="0"/>
              </a:rPr>
              <a:t> – </a:t>
            </a:r>
            <a:r>
              <a:rPr lang="en-US" dirty="0" smtClean="0">
                <a:latin typeface="Arial" charset="0"/>
              </a:rPr>
              <a:t>controls </a:t>
            </a:r>
            <a:r>
              <a:rPr lang="en-US" dirty="0">
                <a:latin typeface="Arial" charset="0"/>
              </a:rPr>
              <a:t>time</a:t>
            </a:r>
          </a:p>
          <a:p>
            <a:pPr lvl="1"/>
            <a:r>
              <a:rPr lang="en-US" b="1" dirty="0">
                <a:latin typeface="Arial" charset="0"/>
              </a:rPr>
              <a:t>module</a:t>
            </a:r>
            <a:r>
              <a:rPr lang="en-US" dirty="0">
                <a:latin typeface="Arial" charset="0"/>
              </a:rPr>
              <a:t> – </a:t>
            </a:r>
            <a:r>
              <a:rPr lang="en-US" dirty="0" smtClean="0">
                <a:latin typeface="Arial" charset="0"/>
              </a:rPr>
              <a:t>loads groups of classes and functions</a:t>
            </a:r>
            <a:endParaRPr lang="en-US" dirty="0">
              <a:latin typeface="Arial" charset="0"/>
            </a:endParaRPr>
          </a:p>
          <a:p>
            <a:pPr lvl="1"/>
            <a:r>
              <a:rPr lang="en-US" b="1" dirty="0">
                <a:latin typeface="Arial" charset="0"/>
              </a:rPr>
              <a:t>class</a:t>
            </a:r>
            <a:r>
              <a:rPr lang="en-US" dirty="0">
                <a:latin typeface="Arial" charset="0"/>
              </a:rPr>
              <a:t> – </a:t>
            </a:r>
            <a:r>
              <a:rPr lang="en-US" dirty="0" smtClean="0">
                <a:latin typeface="Arial" charset="0"/>
              </a:rPr>
              <a:t>defines </a:t>
            </a:r>
            <a:r>
              <a:rPr lang="en-US" dirty="0">
                <a:latin typeface="Arial" charset="0"/>
              </a:rPr>
              <a:t>a class</a:t>
            </a:r>
          </a:p>
          <a:p>
            <a:pPr lvl="1"/>
            <a:r>
              <a:rPr lang="en-US" b="1" dirty="0">
                <a:latin typeface="Arial" charset="0"/>
              </a:rPr>
              <a:t>object</a:t>
            </a:r>
            <a:r>
              <a:rPr lang="en-US" dirty="0">
                <a:latin typeface="Arial" charset="0"/>
              </a:rPr>
              <a:t> – </a:t>
            </a:r>
            <a:r>
              <a:rPr lang="en-US" dirty="0" smtClean="0">
                <a:latin typeface="Arial" charset="0"/>
              </a:rPr>
              <a:t>defines </a:t>
            </a:r>
            <a:r>
              <a:rPr lang="en-US" dirty="0">
                <a:latin typeface="Arial" charset="0"/>
              </a:rPr>
              <a:t>an object</a:t>
            </a:r>
          </a:p>
          <a:p>
            <a:pPr lvl="1"/>
            <a:r>
              <a:rPr lang="en-US" b="1" dirty="0">
                <a:latin typeface="Arial" charset="0"/>
              </a:rPr>
              <a:t>import</a:t>
            </a:r>
            <a:r>
              <a:rPr lang="en-US" dirty="0">
                <a:latin typeface="Arial" charset="0"/>
              </a:rPr>
              <a:t> – </a:t>
            </a:r>
            <a:r>
              <a:rPr lang="en-US" dirty="0" smtClean="0">
                <a:latin typeface="Arial" charset="0"/>
              </a:rPr>
              <a:t>imports </a:t>
            </a:r>
            <a:r>
              <a:rPr lang="en-US" dirty="0">
                <a:latin typeface="Arial" charset="0"/>
              </a:rPr>
              <a:t>a </a:t>
            </a:r>
            <a:r>
              <a:rPr lang="en-US" dirty="0" smtClean="0">
                <a:latin typeface="Arial" charset="0"/>
              </a:rPr>
              <a:t>model</a:t>
            </a:r>
          </a:p>
          <a:p>
            <a:pPr lvl="1"/>
            <a:r>
              <a:rPr lang="en-US" b="1" dirty="0" smtClean="0">
                <a:latin typeface="Arial" charset="0"/>
              </a:rPr>
              <a:t>export</a:t>
            </a:r>
            <a:r>
              <a:rPr lang="en-US" dirty="0" smtClean="0">
                <a:latin typeface="Arial" charset="0"/>
              </a:rPr>
              <a:t> – exports a model</a:t>
            </a:r>
          </a:p>
          <a:p>
            <a:pPr lvl="1"/>
            <a:r>
              <a:rPr lang="en-US" b="1" dirty="0" smtClean="0">
                <a:latin typeface="Arial" charset="0"/>
              </a:rPr>
              <a:t>link</a:t>
            </a:r>
            <a:r>
              <a:rPr lang="en-US" dirty="0" smtClean="0">
                <a:latin typeface="Arial" charset="0"/>
              </a:rPr>
              <a:t> – links a model to an external tool</a:t>
            </a:r>
          </a:p>
          <a:p>
            <a:pPr lvl="1"/>
            <a:r>
              <a:rPr lang="en-US" b="1" dirty="0" smtClean="0">
                <a:latin typeface="Arial" charset="0"/>
              </a:rPr>
              <a:t>filter</a:t>
            </a:r>
            <a:r>
              <a:rPr lang="en-US" dirty="0" smtClean="0">
                <a:latin typeface="Arial" charset="0"/>
              </a:rPr>
              <a:t> – defines a filter to connect object properties</a:t>
            </a:r>
          </a:p>
          <a:p>
            <a:pPr lvl="1"/>
            <a:r>
              <a:rPr lang="en-US" b="1" dirty="0" smtClean="0">
                <a:latin typeface="Arial" charset="0"/>
              </a:rPr>
              <a:t>extern</a:t>
            </a:r>
            <a:r>
              <a:rPr lang="en-US" dirty="0" smtClean="0">
                <a:latin typeface="Arial" charset="0"/>
              </a:rPr>
              <a:t> – defines a function to connect object properties</a:t>
            </a:r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4266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Clock directive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eaLnBrk="1" hangingPunct="1">
              <a:buFontTx/>
              <a:buNone/>
            </a:pPr>
            <a:r>
              <a:rPr lang="en-US" b="1" dirty="0">
                <a:latin typeface="Courier New" charset="0"/>
                <a:cs typeface="Courier New" charset="0"/>
              </a:rPr>
              <a:t>clock {</a:t>
            </a:r>
          </a:p>
          <a:p>
            <a:pPr eaLnBrk="1" hangingPunct="1">
              <a:buFontTx/>
              <a:buNone/>
            </a:pPr>
            <a:r>
              <a:rPr lang="en-US" b="1" dirty="0">
                <a:latin typeface="Courier New" charset="0"/>
                <a:cs typeface="Courier New" charset="0"/>
              </a:rPr>
              <a:t>	</a:t>
            </a:r>
            <a:r>
              <a:rPr lang="en-US" b="1" dirty="0" err="1">
                <a:latin typeface="Courier New" charset="0"/>
                <a:cs typeface="Courier New" charset="0"/>
              </a:rPr>
              <a:t>timezone</a:t>
            </a:r>
            <a:r>
              <a:rPr lang="en-US" b="1" dirty="0">
                <a:latin typeface="Courier New" charset="0"/>
                <a:cs typeface="Courier New" charset="0"/>
              </a:rPr>
              <a:t> </a:t>
            </a:r>
            <a:r>
              <a:rPr lang="en-US" i="1" dirty="0">
                <a:latin typeface="Courier New" charset="0"/>
                <a:cs typeface="Courier New" charset="0"/>
              </a:rPr>
              <a:t>PST+8PDT</a:t>
            </a:r>
            <a:r>
              <a:rPr lang="en-US" b="1" dirty="0">
                <a:latin typeface="Courier New" charset="0"/>
                <a:cs typeface="Courier New" charset="0"/>
              </a:rPr>
              <a:t>;</a:t>
            </a:r>
          </a:p>
          <a:p>
            <a:pPr eaLnBrk="1" hangingPunct="1">
              <a:buFontTx/>
              <a:buNone/>
            </a:pPr>
            <a:r>
              <a:rPr lang="en-US" b="1" dirty="0">
                <a:latin typeface="Courier New" charset="0"/>
                <a:cs typeface="Courier New" charset="0"/>
              </a:rPr>
              <a:t>	</a:t>
            </a:r>
            <a:r>
              <a:rPr lang="en-US" b="1" dirty="0" err="1">
                <a:latin typeface="Courier New" charset="0"/>
                <a:cs typeface="Courier New" charset="0"/>
              </a:rPr>
              <a:t>starttime</a:t>
            </a:r>
            <a:r>
              <a:rPr lang="en-US" b="1" dirty="0">
                <a:latin typeface="Courier New" charset="0"/>
                <a:cs typeface="Courier New" charset="0"/>
              </a:rPr>
              <a:t> '</a:t>
            </a:r>
            <a:r>
              <a:rPr lang="en-US" i="1" dirty="0">
                <a:latin typeface="Courier New" charset="0"/>
                <a:cs typeface="Courier New" charset="0"/>
              </a:rPr>
              <a:t>2001-01-23 01:23:45 PST</a:t>
            </a:r>
            <a:r>
              <a:rPr lang="en-US" b="1" dirty="0">
                <a:latin typeface="Courier New" charset="0"/>
                <a:cs typeface="Courier New" charset="0"/>
              </a:rPr>
              <a:t>';</a:t>
            </a:r>
          </a:p>
          <a:p>
            <a:pPr eaLnBrk="1" hangingPunct="1">
              <a:buFontTx/>
              <a:buNone/>
            </a:pPr>
            <a:r>
              <a:rPr lang="en-US" b="1" dirty="0">
                <a:latin typeface="Courier New" charset="0"/>
                <a:cs typeface="Courier New" charset="0"/>
              </a:rPr>
              <a:t>	</a:t>
            </a:r>
            <a:r>
              <a:rPr lang="en-US" b="1" dirty="0" err="1">
                <a:latin typeface="Courier New" charset="0"/>
                <a:cs typeface="Courier New" charset="0"/>
              </a:rPr>
              <a:t>stoptime</a:t>
            </a:r>
            <a:r>
              <a:rPr lang="en-US" b="1" dirty="0">
                <a:latin typeface="Courier New" charset="0"/>
                <a:cs typeface="Courier New" charset="0"/>
              </a:rPr>
              <a:t> '</a:t>
            </a:r>
            <a:r>
              <a:rPr lang="en-US" i="1" dirty="0">
                <a:latin typeface="Courier New" charset="0"/>
                <a:cs typeface="Courier New" charset="0"/>
              </a:rPr>
              <a:t>2001-06-12 01:23:45 PDT</a:t>
            </a:r>
            <a:r>
              <a:rPr lang="en-US" b="1" dirty="0">
                <a:latin typeface="Courier New" charset="0"/>
                <a:cs typeface="Courier New" charset="0"/>
              </a:rPr>
              <a:t>';</a:t>
            </a:r>
          </a:p>
          <a:p>
            <a:pPr eaLnBrk="1" hangingPunct="1">
              <a:buFontTx/>
              <a:buNone/>
            </a:pPr>
            <a:r>
              <a:rPr lang="en-US" b="1" dirty="0" smtClean="0">
                <a:latin typeface="Courier New" charset="0"/>
                <a:cs typeface="Courier New" charset="0"/>
              </a:rPr>
              <a:t>}</a:t>
            </a:r>
          </a:p>
          <a:p>
            <a:r>
              <a:rPr lang="en-US" dirty="0" smtClean="0">
                <a:latin typeface="Arial" charset="0"/>
              </a:rPr>
              <a:t>Specifies the </a:t>
            </a:r>
            <a:r>
              <a:rPr lang="en-US" dirty="0" err="1" smtClean="0">
                <a:latin typeface="Arial" charset="0"/>
              </a:rPr>
              <a:t>timezone</a:t>
            </a:r>
            <a:r>
              <a:rPr lang="en-US" dirty="0" smtClean="0">
                <a:latin typeface="Arial" charset="0"/>
              </a:rPr>
              <a:t> (must come first)</a:t>
            </a:r>
          </a:p>
          <a:p>
            <a:r>
              <a:rPr lang="en-US" dirty="0" smtClean="0">
                <a:latin typeface="Arial" charset="0"/>
                <a:cs typeface="Courier New" charset="0"/>
              </a:rPr>
              <a:t>Sets the start time</a:t>
            </a:r>
          </a:p>
          <a:p>
            <a:r>
              <a:rPr lang="en-US" b="1" dirty="0" smtClean="0">
                <a:latin typeface="Arial" charset="0"/>
                <a:cs typeface="Courier New" charset="0"/>
              </a:rPr>
              <a:t>Sets the end time (if steady state not reached first)</a:t>
            </a:r>
            <a:endParaRPr lang="en-US" b="1" dirty="0">
              <a:latin typeface="Courier New" charset="0"/>
              <a:cs typeface="Courier New" charset="0"/>
            </a:endParaRPr>
          </a:p>
          <a:p>
            <a:pPr eaLnBrk="1" hangingPunct="1">
              <a:buFontTx/>
              <a:buNone/>
            </a:pPr>
            <a:endParaRPr lang="en-US" b="1" dirty="0">
              <a:latin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8763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Module directive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buFontTx/>
              <a:buNone/>
            </a:pPr>
            <a:r>
              <a:rPr lang="en-US" b="1" dirty="0">
                <a:latin typeface="Courier New" charset="0"/>
                <a:cs typeface="Courier New" charset="0"/>
              </a:rPr>
              <a:t>module</a:t>
            </a:r>
            <a:r>
              <a:rPr lang="en-US" dirty="0">
                <a:latin typeface="Courier New" charset="0"/>
                <a:cs typeface="Courier New" charset="0"/>
              </a:rPr>
              <a:t> </a:t>
            </a:r>
            <a:r>
              <a:rPr lang="en-US" i="1" dirty="0" err="1">
                <a:latin typeface="Courier New" charset="0"/>
                <a:cs typeface="Courier New" charset="0"/>
              </a:rPr>
              <a:t>powerflow</a:t>
            </a:r>
            <a:r>
              <a:rPr lang="en-US" dirty="0">
                <a:latin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cs typeface="Courier New" charset="0"/>
              </a:rPr>
              <a:t>{</a:t>
            </a:r>
          </a:p>
          <a:p>
            <a:pPr>
              <a:buFontTx/>
              <a:buNone/>
            </a:pPr>
            <a:r>
              <a:rPr lang="en-US" dirty="0">
                <a:latin typeface="Courier New" charset="0"/>
                <a:cs typeface="Courier New" charset="0"/>
              </a:rPr>
              <a:t>	</a:t>
            </a:r>
            <a:r>
              <a:rPr lang="en-US" i="1" dirty="0" err="1">
                <a:latin typeface="Courier New" charset="0"/>
                <a:cs typeface="Courier New" charset="0"/>
              </a:rPr>
              <a:t>solver_method</a:t>
            </a:r>
            <a:r>
              <a:rPr lang="en-US" dirty="0">
                <a:latin typeface="Courier New" charset="0"/>
                <a:cs typeface="Courier New" charset="0"/>
              </a:rPr>
              <a:t> </a:t>
            </a:r>
            <a:r>
              <a:rPr lang="en-US" i="1" dirty="0">
                <a:latin typeface="Courier New" charset="0"/>
                <a:cs typeface="Courier New" charset="0"/>
              </a:rPr>
              <a:t>NR</a:t>
            </a:r>
            <a:r>
              <a:rPr lang="en-US" b="1" dirty="0">
                <a:latin typeface="Courier New" charset="0"/>
                <a:cs typeface="Courier New" charset="0"/>
              </a:rPr>
              <a:t>;</a:t>
            </a:r>
          </a:p>
          <a:p>
            <a:pPr>
              <a:buFontTx/>
              <a:buNone/>
            </a:pPr>
            <a:r>
              <a:rPr lang="en-US" b="1" dirty="0">
                <a:latin typeface="Courier New" charset="0"/>
                <a:cs typeface="Courier New" charset="0"/>
              </a:rPr>
              <a:t>	</a:t>
            </a:r>
            <a:r>
              <a:rPr lang="en-US" i="1" dirty="0" err="1">
                <a:latin typeface="Courier New" charset="0"/>
                <a:cs typeface="Courier New" charset="0"/>
              </a:rPr>
              <a:t>NR_iteration_limit</a:t>
            </a:r>
            <a:r>
              <a:rPr lang="en-US" i="1" dirty="0">
                <a:latin typeface="Courier New" charset="0"/>
                <a:cs typeface="Courier New" charset="0"/>
              </a:rPr>
              <a:t> 50;</a:t>
            </a:r>
            <a:endParaRPr lang="en-US" b="1" dirty="0">
              <a:latin typeface="Courier New" charset="0"/>
              <a:cs typeface="Courier New" charset="0"/>
            </a:endParaRPr>
          </a:p>
          <a:p>
            <a:pPr>
              <a:buFontTx/>
              <a:buNone/>
            </a:pPr>
            <a:r>
              <a:rPr lang="en-US" b="1" dirty="0">
                <a:latin typeface="Courier New" charset="0"/>
                <a:cs typeface="Courier New" charset="0"/>
              </a:rPr>
              <a:t>}</a:t>
            </a:r>
          </a:p>
          <a:p>
            <a:r>
              <a:rPr lang="en-US" sz="2800" dirty="0" smtClean="0">
                <a:latin typeface="Arial" charset="0"/>
              </a:rPr>
              <a:t>Loads </a:t>
            </a:r>
            <a:r>
              <a:rPr lang="en-US" sz="2800" dirty="0">
                <a:latin typeface="Arial" charset="0"/>
              </a:rPr>
              <a:t>the named module</a:t>
            </a:r>
          </a:p>
          <a:p>
            <a:r>
              <a:rPr lang="en-US" sz="2800" dirty="0">
                <a:latin typeface="Arial" charset="0"/>
              </a:rPr>
              <a:t>Sets the module</a:t>
            </a:r>
            <a:r>
              <a:rPr lang="ja-JP" altLang="en-US" sz="2800" dirty="0">
                <a:latin typeface="Arial" charset="0"/>
              </a:rPr>
              <a:t>’</a:t>
            </a:r>
            <a:r>
              <a:rPr lang="en-US" sz="2800" dirty="0">
                <a:latin typeface="Arial" charset="0"/>
              </a:rPr>
              <a:t>s variables (overrides default)</a:t>
            </a:r>
          </a:p>
          <a:p>
            <a:pPr eaLnBrk="1" hangingPunct="1"/>
            <a:r>
              <a:rPr lang="en-US" sz="2800" dirty="0" smtClean="0">
                <a:latin typeface="Arial" charset="0"/>
              </a:rPr>
              <a:t>Modules </a:t>
            </a:r>
            <a:r>
              <a:rPr lang="en-US" sz="2800" dirty="0">
                <a:latin typeface="Arial" charset="0"/>
              </a:rPr>
              <a:t>define one or more classes</a:t>
            </a:r>
          </a:p>
          <a:p>
            <a:pPr eaLnBrk="1" hangingPunct="1"/>
            <a:r>
              <a:rPr lang="en-US" sz="2800" dirty="0">
                <a:latin typeface="Arial" charset="0"/>
              </a:rPr>
              <a:t>Modules often come with other functions</a:t>
            </a:r>
          </a:p>
        </p:txBody>
      </p:sp>
    </p:spTree>
    <p:extLst>
      <p:ext uri="{BB962C8B-B14F-4D97-AF65-F5344CB8AC3E}">
        <p14:creationId xmlns:p14="http://schemas.microsoft.com/office/powerpoint/2010/main" val="3284066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Class directive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eaLnBrk="1" hangingPunct="1">
              <a:buFontTx/>
              <a:buNone/>
            </a:pPr>
            <a:r>
              <a:rPr lang="en-US" b="1" dirty="0">
                <a:latin typeface="Courier New" charset="0"/>
                <a:cs typeface="Courier New" charset="0"/>
              </a:rPr>
              <a:t>class</a:t>
            </a:r>
            <a:r>
              <a:rPr lang="en-US" dirty="0">
                <a:latin typeface="Courier New" charset="0"/>
                <a:cs typeface="Courier New" charset="0"/>
              </a:rPr>
              <a:t> </a:t>
            </a:r>
            <a:r>
              <a:rPr lang="en-US" i="1" dirty="0">
                <a:latin typeface="Courier New" charset="0"/>
                <a:cs typeface="Courier New" charset="0"/>
              </a:rPr>
              <a:t>house</a:t>
            </a:r>
            <a:r>
              <a:rPr lang="en-US" dirty="0">
                <a:latin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cs typeface="Courier New" charset="0"/>
              </a:rPr>
              <a:t>{</a:t>
            </a:r>
          </a:p>
          <a:p>
            <a:pPr eaLnBrk="1" hangingPunct="1">
              <a:buFontTx/>
              <a:buNone/>
            </a:pPr>
            <a:r>
              <a:rPr lang="en-US" dirty="0">
                <a:latin typeface="Courier New" charset="0"/>
                <a:cs typeface="Courier New" charset="0"/>
              </a:rPr>
              <a:t>	</a:t>
            </a:r>
            <a:r>
              <a:rPr lang="en-US" b="1" dirty="0">
                <a:latin typeface="Courier New" charset="0"/>
                <a:cs typeface="Courier New" charset="0"/>
              </a:rPr>
              <a:t>double</a:t>
            </a:r>
            <a:r>
              <a:rPr lang="en-US" dirty="0">
                <a:latin typeface="Courier New" charset="0"/>
                <a:cs typeface="Courier New" charset="0"/>
              </a:rPr>
              <a:t> </a:t>
            </a:r>
            <a:r>
              <a:rPr lang="en-US" i="1" dirty="0" err="1">
                <a:latin typeface="Courier New" charset="0"/>
                <a:cs typeface="Courier New" charset="0"/>
              </a:rPr>
              <a:t>floor_area</a:t>
            </a:r>
            <a:r>
              <a:rPr lang="en-US" b="1" dirty="0">
                <a:latin typeface="Courier New" charset="0"/>
                <a:cs typeface="Courier New" charset="0"/>
              </a:rPr>
              <a:t>[</a:t>
            </a:r>
            <a:r>
              <a:rPr lang="en-US" b="1" dirty="0" err="1">
                <a:latin typeface="Courier New" charset="0"/>
                <a:cs typeface="Courier New" charset="0"/>
              </a:rPr>
              <a:t>sf</a:t>
            </a:r>
            <a:r>
              <a:rPr lang="en-US" b="1" dirty="0">
                <a:latin typeface="Courier New" charset="0"/>
                <a:cs typeface="Courier New" charset="0"/>
              </a:rPr>
              <a:t>];</a:t>
            </a:r>
          </a:p>
          <a:p>
            <a:pPr eaLnBrk="1" hangingPunct="1">
              <a:buFontTx/>
              <a:buNone/>
            </a:pPr>
            <a:r>
              <a:rPr lang="en-US" b="1" dirty="0">
                <a:latin typeface="Courier New" charset="0"/>
                <a:cs typeface="Courier New" charset="0"/>
              </a:rPr>
              <a:t>}</a:t>
            </a:r>
          </a:p>
          <a:p>
            <a:pPr eaLnBrk="1" hangingPunct="1"/>
            <a:r>
              <a:rPr lang="en-US" dirty="0" smtClean="0">
                <a:latin typeface="Arial" charset="0"/>
              </a:rPr>
              <a:t>Asserts structure </a:t>
            </a:r>
            <a:r>
              <a:rPr lang="en-US" dirty="0">
                <a:latin typeface="Arial" charset="0"/>
              </a:rPr>
              <a:t>of an existing class</a:t>
            </a:r>
          </a:p>
          <a:p>
            <a:pPr lvl="1" eaLnBrk="1" hangingPunct="1"/>
            <a:r>
              <a:rPr lang="en-US" dirty="0">
                <a:latin typeface="Arial" charset="0"/>
              </a:rPr>
              <a:t>Load fails if actual structure does not </a:t>
            </a:r>
            <a:r>
              <a:rPr lang="en-US" dirty="0" smtClean="0">
                <a:latin typeface="Arial" charset="0"/>
              </a:rPr>
              <a:t>match</a:t>
            </a:r>
          </a:p>
          <a:p>
            <a:r>
              <a:rPr lang="en-US" dirty="0" smtClean="0">
                <a:latin typeface="Arial" charset="0"/>
              </a:rPr>
              <a:t>Add new variables to an existing class</a:t>
            </a:r>
          </a:p>
          <a:p>
            <a:pPr lvl="1"/>
            <a:r>
              <a:rPr lang="en-US" dirty="0" smtClean="0">
                <a:latin typeface="Arial" charset="0"/>
              </a:rPr>
              <a:t>Type, name and units are defined.</a:t>
            </a:r>
            <a:endParaRPr lang="en-US" dirty="0">
              <a:latin typeface="Arial" charset="0"/>
            </a:endParaRPr>
          </a:p>
          <a:p>
            <a:pPr eaLnBrk="1" hangingPunct="1"/>
            <a:r>
              <a:rPr lang="en-US" dirty="0" smtClean="0">
                <a:latin typeface="Arial" charset="0"/>
              </a:rPr>
              <a:t>Can be used to create a </a:t>
            </a:r>
            <a:r>
              <a:rPr lang="en-US" dirty="0">
                <a:latin typeface="Arial" charset="0"/>
              </a:rPr>
              <a:t>new class</a:t>
            </a:r>
          </a:p>
          <a:p>
            <a:pPr lvl="1" eaLnBrk="1" hangingPunct="1"/>
            <a:r>
              <a:rPr lang="en-US" dirty="0">
                <a:latin typeface="Arial" charset="0"/>
              </a:rPr>
              <a:t>Must include </a:t>
            </a:r>
            <a:r>
              <a:rPr lang="en-US" b="1" dirty="0" err="1">
                <a:latin typeface="Arial" charset="0"/>
              </a:rPr>
              <a:t>init</a:t>
            </a:r>
            <a:r>
              <a:rPr lang="en-US" dirty="0">
                <a:latin typeface="Arial" charset="0"/>
              </a:rPr>
              <a:t> and </a:t>
            </a:r>
            <a:r>
              <a:rPr lang="en-US" b="1" dirty="0">
                <a:latin typeface="Arial" charset="0"/>
              </a:rPr>
              <a:t>sync</a:t>
            </a:r>
            <a:r>
              <a:rPr lang="en-US" dirty="0">
                <a:latin typeface="Arial" charset="0"/>
              </a:rPr>
              <a:t> (more on this later)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(Windows users must installed </a:t>
            </a:r>
            <a:r>
              <a:rPr lang="en-US" b="1" dirty="0" err="1" smtClean="0">
                <a:latin typeface="Arial" charset="0"/>
              </a:rPr>
              <a:t>mingw</a:t>
            </a:r>
            <a:r>
              <a:rPr lang="en-US" dirty="0" smtClean="0">
                <a:latin typeface="Arial" charset="0"/>
              </a:rPr>
              <a:t>)</a:t>
            </a:r>
            <a:endParaRPr lang="en-US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6218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Property types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err="1">
                <a:latin typeface="Arial" charset="0"/>
              </a:rPr>
              <a:t>bool</a:t>
            </a:r>
            <a:endParaRPr lang="en-US" dirty="0">
              <a:latin typeface="Arial" charset="0"/>
            </a:endParaRPr>
          </a:p>
          <a:p>
            <a:pPr eaLnBrk="1" hangingPunct="1"/>
            <a:r>
              <a:rPr lang="en-US" dirty="0">
                <a:latin typeface="Arial" charset="0"/>
              </a:rPr>
              <a:t>char8, char32, char256, char1024</a:t>
            </a:r>
          </a:p>
          <a:p>
            <a:r>
              <a:rPr lang="en-US" dirty="0">
                <a:latin typeface="Arial" charset="0"/>
              </a:rPr>
              <a:t>int8, int16, int32, </a:t>
            </a:r>
            <a:r>
              <a:rPr lang="en-US" dirty="0" smtClean="0">
                <a:latin typeface="Arial" charset="0"/>
              </a:rPr>
              <a:t>int64, </a:t>
            </a:r>
            <a:r>
              <a:rPr lang="en-US" dirty="0">
                <a:latin typeface="Arial" charset="0"/>
              </a:rPr>
              <a:t>timestamp, </a:t>
            </a:r>
          </a:p>
          <a:p>
            <a:pPr eaLnBrk="1" hangingPunct="1"/>
            <a:r>
              <a:rPr lang="en-US" dirty="0">
                <a:latin typeface="Arial" charset="0"/>
              </a:rPr>
              <a:t>enumeration, set</a:t>
            </a:r>
          </a:p>
          <a:p>
            <a:pPr eaLnBrk="1" hangingPunct="1"/>
            <a:r>
              <a:rPr lang="en-US" dirty="0">
                <a:latin typeface="Arial" charset="0"/>
              </a:rPr>
              <a:t>double, complex, float, </a:t>
            </a:r>
            <a:r>
              <a:rPr lang="en-US" dirty="0" smtClean="0">
                <a:latin typeface="Arial" charset="0"/>
              </a:rPr>
              <a:t>real, </a:t>
            </a:r>
            <a:r>
              <a:rPr lang="en-US" dirty="0" err="1" smtClean="0">
                <a:latin typeface="Arial" charset="0"/>
              </a:rPr>
              <a:t>randomvar</a:t>
            </a:r>
            <a:r>
              <a:rPr lang="en-US" dirty="0" smtClean="0">
                <a:latin typeface="Arial" charset="0"/>
              </a:rPr>
              <a:t>, </a:t>
            </a:r>
            <a:r>
              <a:rPr lang="en-US" dirty="0" err="1" smtClean="0">
                <a:latin typeface="Arial" charset="0"/>
              </a:rPr>
              <a:t>double_array</a:t>
            </a:r>
            <a:r>
              <a:rPr lang="en-US" dirty="0" smtClean="0">
                <a:latin typeface="Arial" charset="0"/>
              </a:rPr>
              <a:t>,</a:t>
            </a:r>
          </a:p>
          <a:p>
            <a:pPr eaLnBrk="1" hangingPunct="1"/>
            <a:r>
              <a:rPr lang="en-US" dirty="0" err="1" smtClean="0">
                <a:latin typeface="Arial" charset="0"/>
              </a:rPr>
              <a:t>loadshape</a:t>
            </a:r>
            <a:r>
              <a:rPr lang="en-US" dirty="0">
                <a:latin typeface="Arial" charset="0"/>
              </a:rPr>
              <a:t>, </a:t>
            </a:r>
            <a:r>
              <a:rPr lang="en-US" dirty="0" err="1" smtClean="0">
                <a:latin typeface="Arial" charset="0"/>
              </a:rPr>
              <a:t>enduse</a:t>
            </a:r>
            <a:r>
              <a:rPr lang="en-US" dirty="0" smtClean="0">
                <a:latin typeface="Arial" charset="0"/>
              </a:rPr>
              <a:t>, object</a:t>
            </a: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9723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Example property values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1600200"/>
            <a:ext cx="8534400" cy="4525963"/>
          </a:xfrm>
          <a:prstGeom prst="rect">
            <a:avLst/>
          </a:prstGeom>
        </p:spPr>
        <p:txBody>
          <a:bodyPr/>
          <a:lstStyle/>
          <a:p>
            <a:pPr lvl="1" eaLnBrk="1" hangingPunct="1">
              <a:buFontTx/>
              <a:buNone/>
            </a:pPr>
            <a:r>
              <a:rPr lang="en-US" sz="2000" b="1" dirty="0" err="1">
                <a:latin typeface="Courier New" charset="0"/>
                <a:cs typeface="Courier New" charset="0"/>
              </a:rPr>
              <a:t>is_enabled</a:t>
            </a:r>
            <a:r>
              <a:rPr lang="en-US" sz="2000" b="1" dirty="0">
                <a:latin typeface="Courier New" charset="0"/>
                <a:cs typeface="Courier New" charset="0"/>
              </a:rPr>
              <a:t> TRUE</a:t>
            </a:r>
            <a:r>
              <a:rPr lang="en-US" sz="2000" dirty="0">
                <a:latin typeface="Courier New" charset="0"/>
                <a:cs typeface="Courier New" charset="0"/>
              </a:rPr>
              <a:t>; </a:t>
            </a:r>
            <a:r>
              <a:rPr lang="en-US" sz="2000" dirty="0" smtClean="0">
                <a:latin typeface="Courier New" charset="0"/>
                <a:cs typeface="Courier New" charset="0"/>
              </a:rPr>
              <a:t>// </a:t>
            </a:r>
            <a:r>
              <a:rPr lang="en-US" sz="2000" dirty="0" err="1" smtClean="0">
                <a:latin typeface="Courier New" charset="0"/>
                <a:cs typeface="Courier New" charset="0"/>
              </a:rPr>
              <a:t>boolean</a:t>
            </a:r>
            <a:endParaRPr lang="en-US" sz="2000" dirty="0">
              <a:latin typeface="Courier New" charset="0"/>
              <a:cs typeface="Courier New" charset="0"/>
            </a:endParaRPr>
          </a:p>
          <a:p>
            <a:pPr lvl="1" eaLnBrk="1" hangingPunct="1">
              <a:buFontTx/>
              <a:buNone/>
            </a:pPr>
            <a:r>
              <a:rPr lang="en-US" sz="2000" b="1" dirty="0" err="1">
                <a:latin typeface="Courier New" charset="0"/>
                <a:cs typeface="Courier New" charset="0"/>
              </a:rPr>
              <a:t>motor_state</a:t>
            </a:r>
            <a:r>
              <a:rPr lang="en-US" sz="2000" b="1" dirty="0">
                <a:latin typeface="Courier New" charset="0"/>
                <a:cs typeface="Courier New" charset="0"/>
              </a:rPr>
              <a:t> STALLED</a:t>
            </a:r>
            <a:r>
              <a:rPr lang="en-US" sz="2000" dirty="0" smtClean="0">
                <a:latin typeface="Courier New" charset="0"/>
                <a:cs typeface="Courier New" charset="0"/>
              </a:rPr>
              <a:t>; // set/enumeration</a:t>
            </a:r>
            <a:endParaRPr lang="en-US" sz="2000" dirty="0">
              <a:latin typeface="Courier New" charset="0"/>
              <a:cs typeface="Courier New" charset="0"/>
            </a:endParaRPr>
          </a:p>
          <a:p>
            <a:pPr lvl="1" eaLnBrk="1" hangingPunct="1">
              <a:buFontTx/>
              <a:buNone/>
            </a:pPr>
            <a:r>
              <a:rPr lang="en-US" sz="2000" b="1" dirty="0">
                <a:latin typeface="Courier New" charset="0"/>
                <a:cs typeface="Courier New" charset="0"/>
              </a:rPr>
              <a:t>city "Richland";</a:t>
            </a:r>
            <a:r>
              <a:rPr lang="en-US" sz="2000" dirty="0">
                <a:latin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cs typeface="Courier New" charset="0"/>
              </a:rPr>
              <a:t>/</a:t>
            </a:r>
            <a:r>
              <a:rPr lang="en-US" sz="2000" dirty="0">
                <a:latin typeface="Courier New" charset="0"/>
                <a:cs typeface="Courier New" charset="0"/>
              </a:rPr>
              <a:t>/char*</a:t>
            </a:r>
          </a:p>
          <a:p>
            <a:pPr lvl="1" eaLnBrk="1" hangingPunct="1">
              <a:buFontTx/>
              <a:buNone/>
            </a:pPr>
            <a:r>
              <a:rPr lang="en-US" sz="2000" b="1" dirty="0" err="1">
                <a:latin typeface="Courier New" charset="0"/>
                <a:cs typeface="Courier New" charset="0"/>
              </a:rPr>
              <a:t>start_at</a:t>
            </a:r>
            <a:r>
              <a:rPr lang="en-US" sz="2000" b="1" dirty="0">
                <a:latin typeface="Courier New" charset="0"/>
                <a:cs typeface="Courier New" charset="0"/>
              </a:rPr>
              <a:t> '2008-04-01 12:00:00 PDT'</a:t>
            </a:r>
            <a:r>
              <a:rPr lang="en-US" sz="2000" b="1" dirty="0" smtClean="0">
                <a:latin typeface="Courier New" charset="0"/>
                <a:cs typeface="Courier New" charset="0"/>
              </a:rPr>
              <a:t>; </a:t>
            </a:r>
            <a:r>
              <a:rPr lang="en-US" sz="2000" dirty="0" smtClean="0">
                <a:latin typeface="Courier New" charset="0"/>
                <a:cs typeface="Courier New" charset="0"/>
              </a:rPr>
              <a:t>// timestamp</a:t>
            </a:r>
            <a:endParaRPr lang="en-US" sz="2000" dirty="0">
              <a:latin typeface="Arial" charset="0"/>
              <a:cs typeface="Arial" charset="0"/>
            </a:endParaRPr>
          </a:p>
          <a:p>
            <a:pPr lvl="1" eaLnBrk="1" hangingPunct="1">
              <a:buFontTx/>
              <a:buNone/>
            </a:pPr>
            <a:r>
              <a:rPr lang="en-US" sz="2000" b="1" dirty="0" err="1">
                <a:latin typeface="Courier New" charset="0"/>
                <a:cs typeface="Courier New" charset="0"/>
              </a:rPr>
              <a:t>floor_area</a:t>
            </a:r>
            <a:r>
              <a:rPr lang="en-US" sz="2000" b="1" dirty="0">
                <a:latin typeface="Courier New" charset="0"/>
                <a:cs typeface="Courier New" charset="0"/>
              </a:rPr>
              <a:t> 2000</a:t>
            </a:r>
            <a:r>
              <a:rPr lang="en-US" sz="2000" b="1" dirty="0" smtClean="0">
                <a:latin typeface="Courier New" charset="0"/>
                <a:cs typeface="Courier New" charset="0"/>
              </a:rPr>
              <a:t>; </a:t>
            </a:r>
            <a:r>
              <a:rPr lang="en-US" sz="2000" dirty="0" smtClean="0">
                <a:latin typeface="Courier New" charset="0"/>
                <a:cs typeface="Courier New" charset="0"/>
              </a:rPr>
              <a:t>// double</a:t>
            </a:r>
            <a:endParaRPr lang="en-US" sz="2000" dirty="0">
              <a:latin typeface="Courier New" charset="0"/>
              <a:cs typeface="Courier New" charset="0"/>
            </a:endParaRPr>
          </a:p>
          <a:p>
            <a:pPr lvl="1" eaLnBrk="1" hangingPunct="1">
              <a:buFontTx/>
              <a:buNone/>
            </a:pPr>
            <a:r>
              <a:rPr lang="en-US" sz="2000" b="1" dirty="0" err="1">
                <a:latin typeface="Courier New" charset="0"/>
                <a:cs typeface="Courier New" charset="0"/>
              </a:rPr>
              <a:t>floor_area</a:t>
            </a:r>
            <a:r>
              <a:rPr lang="en-US" sz="2000" b="1" dirty="0">
                <a:latin typeface="Courier New" charset="0"/>
                <a:cs typeface="Courier New" charset="0"/>
              </a:rPr>
              <a:t> 250 m^2</a:t>
            </a:r>
            <a:r>
              <a:rPr lang="en-US" sz="2000" b="1" dirty="0" smtClean="0">
                <a:latin typeface="Courier New" charset="0"/>
                <a:cs typeface="Courier New" charset="0"/>
              </a:rPr>
              <a:t>; </a:t>
            </a:r>
            <a:r>
              <a:rPr lang="en-US" sz="2000" dirty="0" smtClean="0">
                <a:latin typeface="Courier New" charset="0"/>
                <a:cs typeface="Courier New" charset="0"/>
              </a:rPr>
              <a:t>// double </a:t>
            </a:r>
            <a:r>
              <a:rPr lang="en-US" sz="2000" dirty="0">
                <a:latin typeface="Courier New" charset="0"/>
                <a:cs typeface="Courier New" charset="0"/>
              </a:rPr>
              <a:t>with units</a:t>
            </a:r>
          </a:p>
          <a:p>
            <a:pPr lvl="1" eaLnBrk="1" hangingPunct="1">
              <a:buFontTx/>
              <a:buNone/>
            </a:pPr>
            <a:r>
              <a:rPr lang="en-US" sz="2000" b="1" dirty="0" err="1">
                <a:latin typeface="Courier New" charset="0"/>
                <a:cs typeface="Courier New" charset="0"/>
              </a:rPr>
              <a:t>floor_area</a:t>
            </a:r>
            <a:r>
              <a:rPr lang="en-US" sz="2000" b="1" dirty="0">
                <a:latin typeface="Courier New" charset="0"/>
                <a:cs typeface="Courier New" charset="0"/>
              </a:rPr>
              <a:t> </a:t>
            </a:r>
            <a:r>
              <a:rPr lang="en-US" sz="2000" b="1" dirty="0" err="1">
                <a:latin typeface="Courier New" charset="0"/>
                <a:cs typeface="Courier New" charset="0"/>
              </a:rPr>
              <a:t>random.triangle</a:t>
            </a:r>
            <a:r>
              <a:rPr lang="en-US" sz="2000" b="1" dirty="0">
                <a:latin typeface="Courier New" charset="0"/>
                <a:cs typeface="Courier New" charset="0"/>
              </a:rPr>
              <a:t>(1500,2500)</a:t>
            </a:r>
            <a:r>
              <a:rPr lang="en-US" sz="2000" dirty="0" smtClean="0">
                <a:latin typeface="Courier New" charset="0"/>
                <a:cs typeface="Courier New" charset="0"/>
              </a:rPr>
              <a:t>; // functional</a:t>
            </a:r>
            <a:endParaRPr lang="en-US" sz="2000" dirty="0">
              <a:latin typeface="Courier New" charset="0"/>
              <a:cs typeface="Courier New" charset="0"/>
            </a:endParaRPr>
          </a:p>
          <a:p>
            <a:pPr lvl="1" eaLnBrk="1" hangingPunct="1">
              <a:buFontTx/>
              <a:buNone/>
            </a:pPr>
            <a:r>
              <a:rPr lang="en-US" sz="2000" b="1" dirty="0" err="1">
                <a:latin typeface="Courier New" charset="0"/>
                <a:cs typeface="Courier New" charset="0"/>
              </a:rPr>
              <a:t>wall_area</a:t>
            </a:r>
            <a:r>
              <a:rPr lang="en-US" sz="2000" b="1" dirty="0">
                <a:latin typeface="Courier New" charset="0"/>
                <a:cs typeface="Courier New" charset="0"/>
              </a:rPr>
              <a:t> (</a:t>
            </a:r>
            <a:r>
              <a:rPr lang="en-US" sz="2000" b="1" dirty="0" err="1">
                <a:latin typeface="Courier New" charset="0"/>
                <a:cs typeface="Courier New" charset="0"/>
              </a:rPr>
              <a:t>sqrt</a:t>
            </a:r>
            <a:r>
              <a:rPr lang="en-US" sz="2000" b="1" dirty="0">
                <a:latin typeface="Courier New" charset="0"/>
                <a:cs typeface="Courier New" charset="0"/>
              </a:rPr>
              <a:t>(</a:t>
            </a:r>
            <a:r>
              <a:rPr lang="en-US" sz="2000" b="1" dirty="0" smtClean="0">
                <a:latin typeface="Courier New" charset="0"/>
                <a:cs typeface="Courier New" charset="0"/>
              </a:rPr>
              <a:t>$</a:t>
            </a:r>
            <a:r>
              <a:rPr lang="en-US" sz="2000" b="1" i="1" dirty="0" err="1" smtClean="0">
                <a:latin typeface="Courier New" charset="0"/>
                <a:cs typeface="Courier New" charset="0"/>
              </a:rPr>
              <a:t>var</a:t>
            </a:r>
            <a:r>
              <a:rPr lang="en-US" sz="2000" b="1" dirty="0" smtClean="0">
                <a:latin typeface="Courier New" charset="0"/>
                <a:cs typeface="Courier New" charset="0"/>
              </a:rPr>
              <a:t>)</a:t>
            </a:r>
            <a:r>
              <a:rPr lang="en-US" sz="2000" b="1" dirty="0">
                <a:latin typeface="Courier New" charset="0"/>
                <a:cs typeface="Courier New" charset="0"/>
              </a:rPr>
              <a:t>*8)</a:t>
            </a:r>
            <a:r>
              <a:rPr lang="en-US" sz="2000" dirty="0" smtClean="0">
                <a:latin typeface="Courier New" charset="0"/>
                <a:cs typeface="Courier New" charset="0"/>
              </a:rPr>
              <a:t>; // calculated</a:t>
            </a:r>
            <a:endParaRPr lang="en-US" sz="2000" dirty="0">
              <a:latin typeface="Courier New" charset="0"/>
              <a:cs typeface="Courier New" charset="0"/>
            </a:endParaRPr>
          </a:p>
          <a:p>
            <a:pPr lvl="1" eaLnBrk="1" hangingPunct="1">
              <a:buFontTx/>
              <a:buNone/>
            </a:pPr>
            <a:r>
              <a:rPr lang="en-US" sz="2000" b="1" dirty="0">
                <a:latin typeface="Courier New" charset="0"/>
                <a:cs typeface="Courier New" charset="0"/>
              </a:rPr>
              <a:t>name `{</a:t>
            </a:r>
            <a:r>
              <a:rPr lang="en-US" sz="2000" b="1" i="1" dirty="0">
                <a:latin typeface="Courier New" charset="0"/>
                <a:cs typeface="Courier New" charset="0"/>
              </a:rPr>
              <a:t>class</a:t>
            </a:r>
            <a:r>
              <a:rPr lang="en-US" sz="2000" b="1" dirty="0">
                <a:latin typeface="Courier New" charset="0"/>
                <a:cs typeface="Courier New" charset="0"/>
              </a:rPr>
              <a:t>}:{</a:t>
            </a:r>
            <a:r>
              <a:rPr lang="en-US" sz="2000" b="1" i="1" dirty="0">
                <a:latin typeface="Courier New" charset="0"/>
                <a:cs typeface="Courier New" charset="0"/>
              </a:rPr>
              <a:t>id</a:t>
            </a:r>
            <a:r>
              <a:rPr lang="en-US" sz="2000" b="1" dirty="0">
                <a:latin typeface="Courier New" charset="0"/>
                <a:cs typeface="Courier New" charset="0"/>
              </a:rPr>
              <a:t>}`</a:t>
            </a:r>
            <a:r>
              <a:rPr lang="en-US" sz="2000" dirty="0" smtClean="0">
                <a:latin typeface="Courier New" charset="0"/>
                <a:cs typeface="Courier New" charset="0"/>
              </a:rPr>
              <a:t>; // expansion</a:t>
            </a:r>
          </a:p>
          <a:p>
            <a:pPr lvl="1" eaLnBrk="1" hangingPunct="1">
              <a:buFontTx/>
              <a:buNone/>
            </a:pPr>
            <a:r>
              <a:rPr lang="en-US" sz="2000" b="1" dirty="0" smtClean="0">
                <a:latin typeface="Courier New" charset="0"/>
                <a:cs typeface="Courier New" charset="0"/>
              </a:rPr>
              <a:t>name ${</a:t>
            </a:r>
            <a:r>
              <a:rPr lang="en-US" sz="2000" b="1" i="1" dirty="0" err="1" smtClean="0">
                <a:latin typeface="Courier New" charset="0"/>
                <a:cs typeface="Courier New" charset="0"/>
              </a:rPr>
              <a:t>var</a:t>
            </a:r>
            <a:r>
              <a:rPr lang="en-US" sz="2000" b="1" dirty="0" smtClean="0">
                <a:latin typeface="Courier New" charset="0"/>
                <a:cs typeface="Courier New" charset="0"/>
              </a:rPr>
              <a:t>++}; </a:t>
            </a:r>
            <a:r>
              <a:rPr lang="en-US" sz="2000" dirty="0" smtClean="0">
                <a:latin typeface="Courier New" charset="0"/>
                <a:cs typeface="Courier New" charset="0"/>
              </a:rPr>
              <a:t>// expression</a:t>
            </a:r>
            <a:endParaRPr lang="en-US" sz="2000" b="1" dirty="0">
              <a:latin typeface="Courier New" charset="0"/>
              <a:cs typeface="Courier New" charset="0"/>
            </a:endParaRPr>
          </a:p>
          <a:p>
            <a:pPr lvl="1" eaLnBrk="1" hangingPunct="1">
              <a:buFontTx/>
              <a:buNone/>
            </a:pPr>
            <a:r>
              <a:rPr lang="en-US" sz="2000" b="1" dirty="0" err="1">
                <a:latin typeface="Courier New" charset="0"/>
                <a:cs typeface="Courier New" charset="0"/>
              </a:rPr>
              <a:t>test_result</a:t>
            </a:r>
            <a:r>
              <a:rPr lang="en-US" sz="2000" b="1" dirty="0">
                <a:latin typeface="Courier New" charset="0"/>
                <a:cs typeface="Courier New" charset="0"/>
              </a:rPr>
              <a:t> (</a:t>
            </a:r>
            <a:r>
              <a:rPr lang="en-US" sz="2000" b="1" i="1" dirty="0" err="1">
                <a:latin typeface="Courier New" charset="0"/>
                <a:cs typeface="Courier New" charset="0"/>
              </a:rPr>
              <a:t>test_value</a:t>
            </a:r>
            <a:r>
              <a:rPr lang="en-US" sz="2000" b="1" dirty="0">
                <a:latin typeface="Courier New" charset="0"/>
                <a:cs typeface="Courier New" charset="0"/>
              </a:rPr>
              <a:t>) ? "&lt;=0" : </a:t>
            </a:r>
            <a:r>
              <a:rPr lang="en-US" sz="2000" b="1" dirty="0" smtClean="0">
                <a:latin typeface="Courier New" charset="0"/>
                <a:cs typeface="Courier New" charset="0"/>
              </a:rPr>
              <a:t>"&gt;</a:t>
            </a:r>
            <a:r>
              <a:rPr lang="en-US" sz="2000" b="1" dirty="0">
                <a:latin typeface="Courier New" charset="0"/>
                <a:cs typeface="Courier New" charset="0"/>
              </a:rPr>
              <a:t>0"</a:t>
            </a:r>
            <a:r>
              <a:rPr lang="en-US" sz="2000" b="1" i="1" dirty="0">
                <a:latin typeface="Courier New" charset="0"/>
                <a:cs typeface="Courier New" charset="0"/>
              </a:rPr>
              <a:t>; </a:t>
            </a:r>
            <a:r>
              <a:rPr lang="en-US" sz="2000" dirty="0">
                <a:latin typeface="Courier New" charset="0"/>
                <a:cs typeface="Courier New" charset="0"/>
              </a:rPr>
              <a:t>/</a:t>
            </a:r>
            <a:r>
              <a:rPr lang="en-US" sz="2000" dirty="0" smtClean="0">
                <a:latin typeface="Courier New" charset="0"/>
                <a:cs typeface="Courier New" charset="0"/>
              </a:rPr>
              <a:t>/ </a:t>
            </a:r>
            <a:r>
              <a:rPr lang="en-US" sz="2000" dirty="0" err="1" smtClean="0">
                <a:latin typeface="Courier New" charset="0"/>
                <a:cs typeface="Courier New" charset="0"/>
              </a:rPr>
              <a:t>trinary</a:t>
            </a:r>
            <a:endParaRPr lang="en-US" sz="2000" dirty="0">
              <a:latin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0392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Property units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z="2800" dirty="0">
                <a:latin typeface="Arial" charset="0"/>
              </a:rPr>
              <a:t>Defines how values are stored in memory</a:t>
            </a:r>
          </a:p>
          <a:p>
            <a:pPr lvl="1"/>
            <a:r>
              <a:rPr lang="en-US" sz="2600" dirty="0" smtClean="0">
                <a:latin typeface="Arial" charset="0"/>
              </a:rPr>
              <a:t>Double and complex converted automatically</a:t>
            </a:r>
            <a:endParaRPr lang="en-US" sz="2600" dirty="0">
              <a:latin typeface="Arial" charset="0"/>
            </a:endParaRPr>
          </a:p>
          <a:p>
            <a:r>
              <a:rPr lang="en-US" sz="2800" dirty="0" smtClean="0">
                <a:latin typeface="Arial" charset="0"/>
              </a:rPr>
              <a:t>General unit conversion system used</a:t>
            </a:r>
            <a:endParaRPr lang="en-US" sz="2800" dirty="0">
              <a:latin typeface="Arial" charset="0"/>
            </a:endParaRPr>
          </a:p>
          <a:p>
            <a:pPr lvl="1"/>
            <a:r>
              <a:rPr lang="en-US" sz="2600" dirty="0">
                <a:latin typeface="Arial" charset="0"/>
              </a:rPr>
              <a:t>Standard units (m, W, V, A, h, s)</a:t>
            </a:r>
          </a:p>
          <a:p>
            <a:pPr lvl="1"/>
            <a:r>
              <a:rPr lang="en-US" sz="2600" dirty="0">
                <a:latin typeface="Arial" charset="0"/>
              </a:rPr>
              <a:t>Conventional units (kW, kVA, Btu)</a:t>
            </a:r>
          </a:p>
          <a:p>
            <a:pPr lvl="1"/>
            <a:r>
              <a:rPr lang="en-US" sz="2600" dirty="0">
                <a:latin typeface="Arial" charset="0"/>
              </a:rPr>
              <a:t>Derived units (e.g., MW/</a:t>
            </a:r>
            <a:r>
              <a:rPr lang="en-US" sz="2600" dirty="0" smtClean="0">
                <a:latin typeface="Arial" charset="0"/>
              </a:rPr>
              <a:t>h)—beware of quirks</a:t>
            </a:r>
            <a:endParaRPr lang="en-US" sz="2600" dirty="0">
              <a:latin typeface="Arial" charset="0"/>
            </a:endParaRPr>
          </a:p>
          <a:p>
            <a:pPr lvl="1"/>
            <a:r>
              <a:rPr lang="en-US" sz="2600" dirty="0" smtClean="0">
                <a:latin typeface="Arial" charset="0"/>
              </a:rPr>
              <a:t>Complete </a:t>
            </a:r>
            <a:r>
              <a:rPr lang="en-US" sz="2600" dirty="0">
                <a:latin typeface="Arial" charset="0"/>
              </a:rPr>
              <a:t>list of units in </a:t>
            </a:r>
            <a:r>
              <a:rPr lang="en-US" sz="2600" b="1" dirty="0" err="1" smtClean="0">
                <a:latin typeface="Arial" charset="0"/>
              </a:rPr>
              <a:t>unitfile.txt</a:t>
            </a:r>
            <a:endParaRPr lang="en-US" sz="2600" dirty="0">
              <a:latin typeface="Arial" charset="0"/>
            </a:endParaRPr>
          </a:p>
          <a:p>
            <a:pPr lvl="1"/>
            <a:r>
              <a:rPr lang="en-US" sz="2600" dirty="0">
                <a:latin typeface="Arial" charset="0"/>
              </a:rPr>
              <a:t>If unit is </a:t>
            </a:r>
            <a:r>
              <a:rPr lang="en-US" sz="2600" dirty="0" smtClean="0">
                <a:latin typeface="Arial" charset="0"/>
              </a:rPr>
              <a:t>not define the value </a:t>
            </a:r>
            <a:r>
              <a:rPr lang="en-US" sz="2600" dirty="0">
                <a:latin typeface="Arial" charset="0"/>
              </a:rPr>
              <a:t>is </a:t>
            </a:r>
            <a:r>
              <a:rPr lang="en-US" sz="2600" dirty="0" smtClean="0">
                <a:latin typeface="Arial" charset="0"/>
              </a:rPr>
              <a:t>dimensionless</a:t>
            </a:r>
          </a:p>
          <a:p>
            <a:pPr lvl="1"/>
            <a:r>
              <a:rPr lang="en-US" sz="2600" dirty="0" smtClean="0">
                <a:latin typeface="Arial" charset="0"/>
              </a:rPr>
              <a:t>If unit is not specified the property’s unit is assumed</a:t>
            </a:r>
            <a:endParaRPr lang="en-US" sz="26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1053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Reserved property names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7200" y="1600200"/>
            <a:ext cx="5943600" cy="4525963"/>
          </a:xfrm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Used by object headers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Cannot be used in class definitions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b="1">
                <a:solidFill>
                  <a:srgbClr val="FF0000"/>
                </a:solidFill>
                <a:latin typeface="Courier New" charset="0"/>
                <a:cs typeface="Courier New" charset="0"/>
              </a:rPr>
              <a:t>		class</a:t>
            </a:r>
            <a:r>
              <a:rPr lang="en-US" sz="2400">
                <a:solidFill>
                  <a:srgbClr val="FF000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2400" i="1">
                <a:solidFill>
                  <a:srgbClr val="FF0000"/>
                </a:solidFill>
                <a:latin typeface="Courier New" charset="0"/>
                <a:cs typeface="Courier New" charset="0"/>
              </a:rPr>
              <a:t>invalid</a:t>
            </a:r>
            <a:r>
              <a:rPr lang="en-US" sz="2400">
                <a:solidFill>
                  <a:srgbClr val="FF000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2400" b="1">
                <a:solidFill>
                  <a:srgbClr val="FF0000"/>
                </a:solidFill>
                <a:latin typeface="Courier New" charset="0"/>
                <a:cs typeface="Courier New" charset="0"/>
              </a:rPr>
              <a:t>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b="1">
                <a:solidFill>
                  <a:srgbClr val="FF0000"/>
                </a:solidFill>
                <a:latin typeface="Courier New" charset="0"/>
                <a:cs typeface="Courier New" charset="0"/>
              </a:rPr>
              <a:t>			object parent;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b="1">
                <a:solidFill>
                  <a:srgbClr val="FF0000"/>
                </a:solidFill>
                <a:latin typeface="Courier New" charset="0"/>
                <a:cs typeface="Courier New" charset="0"/>
              </a:rPr>
              <a:t>		}</a:t>
            </a:r>
            <a:endParaRPr lang="en-US">
              <a:solidFill>
                <a:srgbClr val="FF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</a:rPr>
              <a:t>Can be set in object definitions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b="1">
                <a:latin typeface="Courier New" charset="0"/>
                <a:cs typeface="Courier New" charset="0"/>
              </a:rPr>
              <a:t>		object</a:t>
            </a:r>
            <a:r>
              <a:rPr lang="en-US" sz="2400">
                <a:latin typeface="Courier New" charset="0"/>
                <a:cs typeface="Courier New" charset="0"/>
              </a:rPr>
              <a:t> </a:t>
            </a:r>
            <a:r>
              <a:rPr lang="en-US" sz="2400" i="1">
                <a:latin typeface="Courier New" charset="0"/>
                <a:cs typeface="Courier New" charset="0"/>
              </a:rPr>
              <a:t>dryer</a:t>
            </a:r>
            <a:r>
              <a:rPr lang="en-US" sz="2400">
                <a:latin typeface="Courier New" charset="0"/>
                <a:cs typeface="Courier New" charset="0"/>
              </a:rPr>
              <a:t> </a:t>
            </a:r>
            <a:r>
              <a:rPr lang="en-US" sz="2400" b="1">
                <a:latin typeface="Courier New" charset="0"/>
                <a:cs typeface="Courier New" charset="0"/>
              </a:rPr>
              <a:t>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>
                <a:latin typeface="Courier New" charset="0"/>
                <a:cs typeface="Courier New" charset="0"/>
              </a:rPr>
              <a:t>			</a:t>
            </a:r>
            <a:r>
              <a:rPr lang="en-US" sz="2400" b="1">
                <a:latin typeface="Courier New" charset="0"/>
                <a:cs typeface="Courier New" charset="0"/>
              </a:rPr>
              <a:t>parent</a:t>
            </a:r>
            <a:r>
              <a:rPr lang="en-US" sz="2400">
                <a:latin typeface="Courier New" charset="0"/>
                <a:cs typeface="Courier New" charset="0"/>
              </a:rPr>
              <a:t> </a:t>
            </a:r>
            <a:r>
              <a:rPr lang="en-US" sz="2400" i="1">
                <a:latin typeface="Courier New" charset="0"/>
                <a:cs typeface="Courier New" charset="0"/>
              </a:rPr>
              <a:t>my_house</a:t>
            </a:r>
            <a:r>
              <a:rPr lang="en-US" sz="2400" b="1">
                <a:latin typeface="Courier New" charset="0"/>
                <a:cs typeface="Courier New" charset="0"/>
              </a:rPr>
              <a:t>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b="1">
                <a:latin typeface="Courier New" charset="0"/>
                <a:cs typeface="Courier New" charset="0"/>
              </a:rPr>
              <a:t>		}</a:t>
            </a:r>
            <a:endParaRPr lang="en-US">
              <a:latin typeface="Arial" charset="0"/>
            </a:endParaRP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553200" y="1600200"/>
            <a:ext cx="2133600" cy="4525963"/>
          </a:xfrm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charset="0"/>
              <a:buChar char="ü"/>
            </a:pPr>
            <a:r>
              <a:rPr lang="en-US">
                <a:latin typeface="Arial" charset="0"/>
              </a:rPr>
              <a:t>parent</a:t>
            </a:r>
          </a:p>
          <a:p>
            <a:pPr eaLnBrk="1" hangingPunct="1">
              <a:lnSpc>
                <a:spcPct val="90000"/>
              </a:lnSpc>
              <a:buFont typeface="Wingdings" charset="0"/>
              <a:buChar char="ü"/>
            </a:pPr>
            <a:r>
              <a:rPr lang="en-US">
                <a:latin typeface="Arial" charset="0"/>
              </a:rPr>
              <a:t>rank</a:t>
            </a:r>
          </a:p>
          <a:p>
            <a:pPr eaLnBrk="1" hangingPunct="1">
              <a:lnSpc>
                <a:spcPct val="90000"/>
              </a:lnSpc>
              <a:buFont typeface="Wingdings" charset="0"/>
              <a:buChar char="ü"/>
            </a:pPr>
            <a:r>
              <a:rPr lang="en-US">
                <a:latin typeface="Arial" charset="0"/>
              </a:rPr>
              <a:t>clock</a:t>
            </a:r>
          </a:p>
          <a:p>
            <a:pPr eaLnBrk="1" hangingPunct="1">
              <a:lnSpc>
                <a:spcPct val="90000"/>
              </a:lnSpc>
              <a:buFont typeface="Wingdings" charset="0"/>
              <a:buChar char="ü"/>
            </a:pPr>
            <a:r>
              <a:rPr lang="en-US">
                <a:latin typeface="Arial" charset="0"/>
              </a:rPr>
              <a:t>valid_to</a:t>
            </a:r>
          </a:p>
          <a:p>
            <a:pPr eaLnBrk="1" hangingPunct="1">
              <a:lnSpc>
                <a:spcPct val="90000"/>
              </a:lnSpc>
              <a:buFont typeface="Wingdings" charset="0"/>
              <a:buChar char="ü"/>
            </a:pPr>
            <a:r>
              <a:rPr lang="en-US">
                <a:latin typeface="Arial" charset="0"/>
              </a:rPr>
              <a:t>latitude</a:t>
            </a:r>
          </a:p>
          <a:p>
            <a:pPr eaLnBrk="1" hangingPunct="1">
              <a:lnSpc>
                <a:spcPct val="90000"/>
              </a:lnSpc>
              <a:buFont typeface="Wingdings" charset="0"/>
              <a:buChar char="ü"/>
            </a:pPr>
            <a:r>
              <a:rPr lang="en-US">
                <a:latin typeface="Arial" charset="0"/>
              </a:rPr>
              <a:t>longitude</a:t>
            </a:r>
          </a:p>
          <a:p>
            <a:pPr eaLnBrk="1" hangingPunct="1">
              <a:lnSpc>
                <a:spcPct val="90000"/>
              </a:lnSpc>
              <a:buFont typeface="Wingdings" charset="0"/>
              <a:buChar char="ü"/>
            </a:pPr>
            <a:r>
              <a:rPr lang="en-US">
                <a:latin typeface="Arial" charset="0"/>
              </a:rPr>
              <a:t>in_svc</a:t>
            </a:r>
          </a:p>
          <a:p>
            <a:pPr eaLnBrk="1" hangingPunct="1">
              <a:lnSpc>
                <a:spcPct val="90000"/>
              </a:lnSpc>
              <a:buFont typeface="Wingdings" charset="0"/>
              <a:buChar char="ü"/>
            </a:pPr>
            <a:r>
              <a:rPr lang="en-US">
                <a:latin typeface="Arial" charset="0"/>
              </a:rPr>
              <a:t>out_svc</a:t>
            </a:r>
          </a:p>
          <a:p>
            <a:pPr eaLnBrk="1" hangingPunct="1">
              <a:lnSpc>
                <a:spcPct val="90000"/>
              </a:lnSpc>
              <a:buFont typeface="Wingdings" charset="0"/>
              <a:buChar char="ü"/>
            </a:pPr>
            <a:r>
              <a:rPr lang="en-US">
                <a:latin typeface="Arial" charset="0"/>
              </a:rPr>
              <a:t>flags</a:t>
            </a:r>
          </a:p>
        </p:txBody>
      </p:sp>
    </p:spTree>
    <p:extLst>
      <p:ext uri="{BB962C8B-B14F-4D97-AF65-F5344CB8AC3E}">
        <p14:creationId xmlns:p14="http://schemas.microsoft.com/office/powerpoint/2010/main" val="34063218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Object directive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cs typeface="Arial" charset="0"/>
              </a:rPr>
              <a:t>Basic syntax</a:t>
            </a:r>
          </a:p>
          <a:p>
            <a:pPr lvl="2" eaLnBrk="1" hangingPunct="1">
              <a:buFontTx/>
              <a:buNone/>
            </a:pPr>
            <a:r>
              <a:rPr lang="en-US" b="1" i="0" dirty="0" smtClean="0">
                <a:latin typeface="Courier New" charset="0"/>
                <a:cs typeface="Courier New" charset="0"/>
              </a:rPr>
              <a:t>object</a:t>
            </a:r>
            <a:r>
              <a:rPr lang="en-US" dirty="0" smtClean="0">
                <a:latin typeface="Courier New" charset="0"/>
                <a:cs typeface="Courier New" charset="0"/>
              </a:rPr>
              <a:t> </a:t>
            </a:r>
            <a:r>
              <a:rPr lang="en-US" b="1" i="1" dirty="0" err="1" smtClean="0">
                <a:latin typeface="Courier New" charset="0"/>
                <a:cs typeface="Courier New" charset="0"/>
              </a:rPr>
              <a:t>classname</a:t>
            </a:r>
            <a:r>
              <a:rPr lang="en-US" b="1" i="0" dirty="0" smtClean="0">
                <a:latin typeface="Courier New" charset="0"/>
                <a:cs typeface="Courier New" charset="0"/>
              </a:rPr>
              <a:t> {</a:t>
            </a:r>
          </a:p>
          <a:p>
            <a:pPr lvl="2" eaLnBrk="1" hangingPunct="1">
              <a:buFontTx/>
              <a:buNone/>
            </a:pPr>
            <a:r>
              <a:rPr lang="en-US" dirty="0" smtClean="0">
                <a:latin typeface="Courier New" charset="0"/>
                <a:cs typeface="Courier New" charset="0"/>
              </a:rPr>
              <a:t>	</a:t>
            </a:r>
            <a:r>
              <a:rPr lang="en-US" i="1" dirty="0" err="1" smtClean="0">
                <a:latin typeface="Courier New" charset="0"/>
                <a:cs typeface="Courier New" charset="0"/>
              </a:rPr>
              <a:t>property_name</a:t>
            </a:r>
            <a:r>
              <a:rPr lang="en-US" i="1" dirty="0" smtClean="0">
                <a:latin typeface="Courier New" charset="0"/>
                <a:cs typeface="Courier New" charset="0"/>
              </a:rPr>
              <a:t> </a:t>
            </a:r>
            <a:r>
              <a:rPr lang="en-US" i="1" dirty="0">
                <a:latin typeface="Courier New" charset="0"/>
                <a:cs typeface="Courier New" charset="0"/>
              </a:rPr>
              <a:t>value</a:t>
            </a:r>
            <a:r>
              <a:rPr lang="en-US" b="1" i="0" dirty="0" smtClean="0">
                <a:latin typeface="Courier New" charset="0"/>
                <a:cs typeface="Courier New" charset="0"/>
              </a:rPr>
              <a:t>;</a:t>
            </a:r>
          </a:p>
          <a:p>
            <a:pPr lvl="2" eaLnBrk="1" hangingPunct="1">
              <a:buFontTx/>
              <a:buNone/>
            </a:pPr>
            <a:r>
              <a:rPr lang="en-US" b="1" i="0" dirty="0" smtClean="0">
                <a:latin typeface="Courier New" charset="0"/>
                <a:cs typeface="Courier New" charset="0"/>
              </a:rPr>
              <a:t>	...</a:t>
            </a:r>
            <a:endParaRPr lang="en-US" b="1" i="0" dirty="0">
              <a:latin typeface="Courier New" charset="0"/>
              <a:cs typeface="Courier New" charset="0"/>
            </a:endParaRPr>
          </a:p>
          <a:p>
            <a:pPr lvl="2" eaLnBrk="1" hangingPunct="1">
              <a:buFontTx/>
              <a:buNone/>
            </a:pPr>
            <a:r>
              <a:rPr lang="en-US" b="1" i="0" dirty="0">
                <a:latin typeface="Courier New" charset="0"/>
                <a:cs typeface="Courier New" charset="0"/>
              </a:rPr>
              <a:t>}</a:t>
            </a:r>
          </a:p>
          <a:p>
            <a:pPr eaLnBrk="1" hangingPunct="1"/>
            <a:r>
              <a:rPr lang="en-US" dirty="0">
                <a:latin typeface="Arial" charset="0"/>
                <a:cs typeface="Arial" charset="0"/>
              </a:rPr>
              <a:t>Defining multiple objects at once</a:t>
            </a:r>
          </a:p>
          <a:p>
            <a:pPr lvl="2" eaLnBrk="1" hangingPunct="1">
              <a:buFontTx/>
              <a:buNone/>
            </a:pPr>
            <a:r>
              <a:rPr lang="en-US" i="0" dirty="0">
                <a:latin typeface="Courier New" charset="0"/>
                <a:cs typeface="Courier New" charset="0"/>
              </a:rPr>
              <a:t>object</a:t>
            </a:r>
            <a:r>
              <a:rPr lang="en-US" dirty="0">
                <a:latin typeface="Courier New" charset="0"/>
                <a:cs typeface="Courier New" charset="0"/>
              </a:rPr>
              <a:t> </a:t>
            </a:r>
            <a:r>
              <a:rPr lang="en-US" i="1" dirty="0" err="1">
                <a:latin typeface="Courier New" charset="0"/>
                <a:cs typeface="Courier New" charset="0"/>
              </a:rPr>
              <a:t>class</a:t>
            </a:r>
            <a:r>
              <a:rPr lang="en-US" b="1" dirty="0" err="1">
                <a:latin typeface="Courier New" charset="0"/>
                <a:cs typeface="Courier New" charset="0"/>
              </a:rPr>
              <a:t>:..</a:t>
            </a:r>
            <a:r>
              <a:rPr lang="en-US" b="1" i="1" dirty="0" err="1">
                <a:latin typeface="Courier New" charset="0"/>
                <a:cs typeface="Courier New" charset="0"/>
              </a:rPr>
              <a:t>count</a:t>
            </a:r>
            <a:r>
              <a:rPr lang="en-US" b="1" i="0" dirty="0">
                <a:latin typeface="Courier New" charset="0"/>
                <a:cs typeface="Courier New" charset="0"/>
              </a:rPr>
              <a:t> </a:t>
            </a:r>
            <a:r>
              <a:rPr lang="en-US" i="0" dirty="0" smtClean="0">
                <a:latin typeface="Courier New" charset="0"/>
                <a:cs typeface="Courier New" charset="0"/>
              </a:rPr>
              <a:t>...</a:t>
            </a:r>
          </a:p>
          <a:p>
            <a:r>
              <a:rPr lang="en-US" dirty="0" smtClean="0">
                <a:latin typeface="Arial" charset="0"/>
                <a:cs typeface="Arial" charset="0"/>
              </a:rPr>
              <a:t>Numerical identifiers</a:t>
            </a:r>
          </a:p>
          <a:p>
            <a:pPr lvl="2">
              <a:buNone/>
            </a:pPr>
            <a:r>
              <a:rPr lang="en-US" i="0" dirty="0">
                <a:latin typeface="Courier New" charset="0"/>
                <a:cs typeface="Courier New" charset="0"/>
              </a:rPr>
              <a:t>object</a:t>
            </a:r>
            <a:r>
              <a:rPr lang="en-US" dirty="0">
                <a:latin typeface="Courier New" charset="0"/>
                <a:cs typeface="Courier New" charset="0"/>
              </a:rPr>
              <a:t> </a:t>
            </a:r>
            <a:r>
              <a:rPr lang="en-US" dirty="0" err="1" smtClean="0">
                <a:latin typeface="Courier New" charset="0"/>
                <a:cs typeface="Courier New" charset="0"/>
              </a:rPr>
              <a:t>class</a:t>
            </a:r>
            <a:r>
              <a:rPr lang="en-US" b="1" dirty="0" err="1" smtClean="0">
                <a:latin typeface="Courier New" charset="0"/>
                <a:cs typeface="Courier New" charset="0"/>
              </a:rPr>
              <a:t>:num</a:t>
            </a:r>
            <a:r>
              <a:rPr lang="en-US" i="0" dirty="0" smtClean="0">
                <a:latin typeface="Courier New" charset="0"/>
                <a:cs typeface="Courier New" charset="0"/>
              </a:rPr>
              <a:t> ...</a:t>
            </a:r>
          </a:p>
          <a:p>
            <a:pPr lvl="2">
              <a:buNone/>
            </a:pPr>
            <a:r>
              <a:rPr lang="en-US" i="0" dirty="0">
                <a:latin typeface="Courier New" charset="0"/>
                <a:cs typeface="Courier New" charset="0"/>
              </a:rPr>
              <a:t>object</a:t>
            </a:r>
            <a:r>
              <a:rPr lang="en-US" dirty="0">
                <a:latin typeface="Courier New" charset="0"/>
                <a:cs typeface="Courier New" charset="0"/>
              </a:rPr>
              <a:t> </a:t>
            </a:r>
            <a:r>
              <a:rPr lang="en-US" dirty="0" err="1" smtClean="0">
                <a:latin typeface="Courier New" charset="0"/>
                <a:cs typeface="Courier New" charset="0"/>
              </a:rPr>
              <a:t>class</a:t>
            </a:r>
            <a:r>
              <a:rPr lang="en-US" b="1" dirty="0" err="1" smtClean="0">
                <a:latin typeface="Courier New" charset="0"/>
                <a:cs typeface="Courier New" charset="0"/>
              </a:rPr>
              <a:t>:first</a:t>
            </a:r>
            <a:r>
              <a:rPr lang="en-US" b="1" dirty="0" smtClean="0">
                <a:latin typeface="Courier New" charset="0"/>
                <a:cs typeface="Courier New" charset="0"/>
              </a:rPr>
              <a:t>..last</a:t>
            </a:r>
            <a:r>
              <a:rPr lang="en-US" i="0" dirty="0" smtClean="0">
                <a:latin typeface="Courier New" charset="0"/>
                <a:cs typeface="Courier New" charset="0"/>
              </a:rPr>
              <a:t> </a:t>
            </a:r>
            <a:r>
              <a:rPr lang="en-US" i="0" dirty="0">
                <a:latin typeface="Courier New" charset="0"/>
                <a:cs typeface="Courier New" charset="0"/>
              </a:rPr>
              <a:t>...</a:t>
            </a:r>
            <a:endParaRPr lang="en-US" dirty="0">
              <a:latin typeface="Arial" charset="0"/>
              <a:cs typeface="Arial" charset="0"/>
            </a:endParaRPr>
          </a:p>
          <a:p>
            <a:pPr lvl="2">
              <a:buNone/>
            </a:pPr>
            <a:endParaRPr 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3536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Rules for values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z="2800" dirty="0">
                <a:latin typeface="Arial" charset="0"/>
              </a:rPr>
              <a:t>Double quotes </a:t>
            </a:r>
            <a:r>
              <a:rPr lang="en-US" sz="2800" dirty="0" smtClean="0">
                <a:latin typeface="Arial" charset="0"/>
              </a:rPr>
              <a:t>required </a:t>
            </a:r>
            <a:r>
              <a:rPr lang="en-US" sz="2800" dirty="0">
                <a:latin typeface="Arial" charset="0"/>
              </a:rPr>
              <a:t>if string has spaces</a:t>
            </a:r>
          </a:p>
          <a:p>
            <a:pPr lvl="1" eaLnBrk="1" hangingPunct="1"/>
            <a:r>
              <a:rPr lang="en-US" sz="2400" dirty="0">
                <a:latin typeface="Arial" charset="0"/>
              </a:rPr>
              <a:t>Non-string values are converted automatically</a:t>
            </a:r>
          </a:p>
          <a:p>
            <a:pPr lvl="1" eaLnBrk="1" hangingPunct="1"/>
            <a:r>
              <a:rPr lang="en-US" sz="2400" dirty="0" smtClean="0">
                <a:latin typeface="Arial" charset="0"/>
              </a:rPr>
              <a:t>Quotes suppress </a:t>
            </a:r>
            <a:r>
              <a:rPr lang="en-US" sz="2400" dirty="0">
                <a:latin typeface="Arial" charset="0"/>
              </a:rPr>
              <a:t>all other rules (math, expansions, etc.)</a:t>
            </a:r>
          </a:p>
          <a:p>
            <a:pPr eaLnBrk="1" hangingPunct="1"/>
            <a:r>
              <a:rPr lang="en-US" sz="2800" dirty="0">
                <a:latin typeface="Arial" charset="0"/>
              </a:rPr>
              <a:t>Times and other special types</a:t>
            </a:r>
          </a:p>
          <a:p>
            <a:pPr lvl="1" eaLnBrk="1" hangingPunct="1"/>
            <a:r>
              <a:rPr lang="en-US" sz="2400" dirty="0">
                <a:latin typeface="Arial" charset="0"/>
              </a:rPr>
              <a:t>Requires single quotes when spaces are included</a:t>
            </a:r>
          </a:p>
          <a:p>
            <a:pPr eaLnBrk="1" hangingPunct="1"/>
            <a:r>
              <a:rPr lang="en-US" sz="2800" dirty="0">
                <a:latin typeface="Arial" charset="0"/>
              </a:rPr>
              <a:t>Functional values allowed outside </a:t>
            </a:r>
            <a:r>
              <a:rPr lang="en-US" sz="2800" dirty="0" smtClean="0">
                <a:latin typeface="Arial" charset="0"/>
              </a:rPr>
              <a:t>parentheses</a:t>
            </a:r>
          </a:p>
          <a:p>
            <a:pPr lvl="1"/>
            <a:r>
              <a:rPr lang="en-US" sz="1800" b="1" i="0" dirty="0" err="1" smtClean="0">
                <a:latin typeface="Courier New" charset="0"/>
                <a:cs typeface="Courier New" charset="0"/>
              </a:rPr>
              <a:t>random.</a:t>
            </a:r>
            <a:r>
              <a:rPr lang="en-US" sz="1800" i="0" dirty="0" err="1" smtClean="0">
                <a:latin typeface="Courier New" charset="0"/>
                <a:cs typeface="Courier New" charset="0"/>
              </a:rPr>
              <a:t>dist</a:t>
            </a:r>
            <a:r>
              <a:rPr lang="en-US" sz="1800" b="1" i="0" dirty="0">
                <a:latin typeface="Courier New" charset="0"/>
                <a:cs typeface="Courier New" charset="0"/>
              </a:rPr>
              <a:t>(</a:t>
            </a:r>
            <a:r>
              <a:rPr lang="en-US" sz="1800" i="1" dirty="0" err="1">
                <a:latin typeface="Courier New" charset="0"/>
                <a:cs typeface="Courier New" charset="0"/>
              </a:rPr>
              <a:t>args</a:t>
            </a:r>
            <a:r>
              <a:rPr lang="en-US" sz="1800" i="1" dirty="0">
                <a:latin typeface="Courier New" charset="0"/>
                <a:cs typeface="Courier New" charset="0"/>
              </a:rPr>
              <a:t>...</a:t>
            </a:r>
            <a:r>
              <a:rPr lang="en-US" sz="1800" b="1" i="0" dirty="0" smtClean="0">
                <a:latin typeface="Courier New" charset="0"/>
                <a:cs typeface="Courier New" charset="0"/>
              </a:rPr>
              <a:t>)</a:t>
            </a:r>
            <a:endParaRPr lang="en-US" i="0" dirty="0" smtClean="0">
              <a:latin typeface="Arial" charset="0"/>
            </a:endParaRPr>
          </a:p>
          <a:p>
            <a:pPr>
              <a:buFontTx/>
              <a:buNone/>
            </a:pPr>
            <a:r>
              <a:rPr lang="en-US" sz="2800" b="1" dirty="0" smtClean="0">
                <a:latin typeface="Arial" charset="0"/>
                <a:cs typeface="Courier New" charset="0"/>
              </a:rPr>
              <a:t>Some properties use extended syntax, e.g.,</a:t>
            </a:r>
          </a:p>
          <a:p>
            <a:pPr lvl="1"/>
            <a:r>
              <a:rPr lang="en-US" sz="1800" i="1" dirty="0" err="1" smtClean="0">
                <a:latin typeface="Courier New" charset="0"/>
                <a:cs typeface="Courier New" charset="0"/>
              </a:rPr>
              <a:t>my_randomvar</a:t>
            </a:r>
            <a:r>
              <a:rPr lang="en-US" sz="1800" dirty="0" smtClean="0">
                <a:latin typeface="Courier New" charset="0"/>
                <a:cs typeface="Courier New" charset="0"/>
              </a:rPr>
              <a:t> "</a:t>
            </a:r>
            <a:r>
              <a:rPr lang="en-US" sz="1800" b="1" dirty="0" err="1" smtClean="0">
                <a:latin typeface="Courier New" charset="0"/>
                <a:cs typeface="Courier New" charset="0"/>
              </a:rPr>
              <a:t>type:normal</a:t>
            </a:r>
            <a:r>
              <a:rPr lang="en-US" sz="1800" dirty="0" smtClean="0">
                <a:latin typeface="Courier New" charset="0"/>
                <a:cs typeface="Courier New" charset="0"/>
              </a:rPr>
              <a:t>(0,1); </a:t>
            </a:r>
            <a:r>
              <a:rPr lang="en-US" sz="1800" b="1" dirty="0" smtClean="0">
                <a:latin typeface="Courier New" charset="0"/>
                <a:cs typeface="Courier New" charset="0"/>
              </a:rPr>
              <a:t>min</a:t>
            </a:r>
            <a:r>
              <a:rPr lang="en-US" sz="1800" dirty="0" smtClean="0">
                <a:latin typeface="Courier New" charset="0"/>
                <a:cs typeface="Courier New" charset="0"/>
              </a:rPr>
              <a:t>:0; </a:t>
            </a:r>
            <a:r>
              <a:rPr lang="en-US" sz="1800" b="1" dirty="0" smtClean="0">
                <a:latin typeface="Courier New" charset="0"/>
                <a:cs typeface="Courier New" charset="0"/>
              </a:rPr>
              <a:t>refresh</a:t>
            </a:r>
            <a:r>
              <a:rPr lang="en-US" sz="1800" dirty="0" smtClean="0">
                <a:latin typeface="Courier New" charset="0"/>
                <a:cs typeface="Courier New" charset="0"/>
              </a:rPr>
              <a:t>:30s;";</a:t>
            </a:r>
            <a:endParaRPr lang="en-US" sz="2600" b="1" i="0" dirty="0" smtClean="0">
              <a:latin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759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</a:rPr>
              <a:t>What is GridLAB-D?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57213" y="3505200"/>
            <a:ext cx="7989887" cy="2187702"/>
          </a:xfrm>
        </p:spPr>
        <p:txBody>
          <a:bodyPr/>
          <a:lstStyle/>
          <a:p>
            <a:pPr eaLnBrk="1" hangingPunct="1"/>
            <a:r>
              <a:rPr lang="en-US" sz="2800" dirty="0" smtClean="0">
                <a:latin typeface="Arial" charset="0"/>
                <a:ea typeface="ＭＳ Ｐゴシック" charset="0"/>
              </a:rPr>
              <a:t>Background </a:t>
            </a:r>
            <a:r>
              <a:rPr lang="en-US" sz="2800" dirty="0">
                <a:latin typeface="Arial" charset="0"/>
                <a:ea typeface="ＭＳ Ｐゴシック" charset="0"/>
              </a:rPr>
              <a:t>on what </a:t>
            </a:r>
            <a:r>
              <a:rPr lang="en-US" sz="2800" dirty="0" err="1">
                <a:latin typeface="Arial" charset="0"/>
                <a:ea typeface="ＭＳ Ｐゴシック" charset="0"/>
              </a:rPr>
              <a:t>GridLAB</a:t>
            </a:r>
            <a:r>
              <a:rPr lang="en-US" sz="2800" dirty="0">
                <a:latin typeface="Arial" charset="0"/>
                <a:ea typeface="ＭＳ Ｐゴシック" charset="0"/>
              </a:rPr>
              <a:t>-D </a:t>
            </a:r>
            <a:endParaRPr lang="en-US" sz="2800" dirty="0" smtClean="0">
              <a:latin typeface="Arial" charset="0"/>
              <a:ea typeface="ＭＳ Ｐゴシック" charset="0"/>
            </a:endParaRPr>
          </a:p>
          <a:p>
            <a:pPr eaLnBrk="1" hangingPunct="1"/>
            <a:r>
              <a:rPr lang="en-US" sz="2800" dirty="0" smtClean="0">
                <a:latin typeface="Arial" charset="0"/>
                <a:ea typeface="ＭＳ Ｐゴシック" charset="0"/>
              </a:rPr>
              <a:t>does and how it does </a:t>
            </a:r>
            <a:r>
              <a:rPr lang="en-US" sz="2800" dirty="0">
                <a:latin typeface="Arial" charset="0"/>
                <a:ea typeface="ＭＳ Ｐゴシック" charset="0"/>
              </a:rPr>
              <a:t>it.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6395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Expression syntax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Standard math operations used</a:t>
            </a:r>
          </a:p>
          <a:p>
            <a:pPr lvl="2" eaLnBrk="1" hangingPunct="1">
              <a:buFontTx/>
              <a:buNone/>
            </a:pPr>
            <a:r>
              <a:rPr lang="en-US" b="1" dirty="0">
                <a:latin typeface="Courier New" charset="0"/>
                <a:cs typeface="Courier New" charset="0"/>
              </a:rPr>
              <a:t>((12+8)/9)</a:t>
            </a:r>
          </a:p>
          <a:p>
            <a:pPr eaLnBrk="1" hangingPunct="1"/>
            <a:r>
              <a:rPr lang="en-US" dirty="0">
                <a:latin typeface="Arial" charset="0"/>
              </a:rPr>
              <a:t>Usual math functions supported</a:t>
            </a:r>
          </a:p>
          <a:p>
            <a:pPr lvl="2" eaLnBrk="1" hangingPunct="1">
              <a:buFontTx/>
              <a:buNone/>
            </a:pPr>
            <a:r>
              <a:rPr lang="en-US" b="1" dirty="0">
                <a:latin typeface="Courier New" charset="0"/>
                <a:cs typeface="Courier New" charset="0"/>
              </a:rPr>
              <a:t>(sin((12+8)/2*Pi))</a:t>
            </a:r>
          </a:p>
          <a:p>
            <a:pPr eaLnBrk="1" hangingPunct="1"/>
            <a:r>
              <a:rPr lang="en-US" dirty="0">
                <a:latin typeface="Arial" charset="0"/>
              </a:rPr>
              <a:t>Can refer to other properties of object, e.g.,</a:t>
            </a:r>
          </a:p>
          <a:p>
            <a:pPr lvl="2" eaLnBrk="1" hangingPunct="1">
              <a:buFontTx/>
              <a:buNone/>
            </a:pPr>
            <a:r>
              <a:rPr lang="en-US" b="1" dirty="0">
                <a:latin typeface="Courier New" charset="0"/>
                <a:cs typeface="Courier New" charset="0"/>
              </a:rPr>
              <a:t>(… $</a:t>
            </a:r>
            <a:r>
              <a:rPr lang="en-US" i="1" dirty="0" err="1">
                <a:latin typeface="Courier New" charset="0"/>
                <a:cs typeface="Courier New" charset="0"/>
              </a:rPr>
              <a:t>property_name</a:t>
            </a:r>
            <a:r>
              <a:rPr lang="en-US" i="1" dirty="0">
                <a:latin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cs typeface="Courier New" charset="0"/>
              </a:rPr>
              <a:t>…)</a:t>
            </a:r>
          </a:p>
          <a:p>
            <a:pPr lvl="2" eaLnBrk="1" hangingPunct="1">
              <a:buFontTx/>
              <a:buNone/>
            </a:pPr>
            <a:r>
              <a:rPr lang="en-US" b="1" dirty="0">
                <a:latin typeface="Courier New" charset="0"/>
                <a:cs typeface="Courier New" charset="0"/>
              </a:rPr>
              <a:t>(… </a:t>
            </a:r>
            <a:r>
              <a:rPr lang="en-US" b="1" dirty="0" err="1">
                <a:latin typeface="Courier New" charset="0"/>
                <a:cs typeface="Courier New" charset="0"/>
              </a:rPr>
              <a:t>this.</a:t>
            </a:r>
            <a:r>
              <a:rPr lang="en-US" i="1" dirty="0" err="1">
                <a:latin typeface="Courier New" charset="0"/>
                <a:cs typeface="Courier New" charset="0"/>
              </a:rPr>
              <a:t>property_name</a:t>
            </a:r>
            <a:r>
              <a:rPr lang="en-US" i="1" dirty="0">
                <a:latin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cs typeface="Courier New" charset="0"/>
              </a:rPr>
              <a:t>…)</a:t>
            </a:r>
          </a:p>
          <a:p>
            <a:pPr lvl="2" eaLnBrk="1" hangingPunct="1">
              <a:buFontTx/>
              <a:buNone/>
            </a:pPr>
            <a:r>
              <a:rPr lang="en-US" b="1" dirty="0">
                <a:latin typeface="Courier New" charset="0"/>
                <a:cs typeface="Courier New" charset="0"/>
              </a:rPr>
              <a:t>(… </a:t>
            </a:r>
            <a:r>
              <a:rPr lang="en-US" b="1" dirty="0" err="1">
                <a:latin typeface="Courier New" charset="0"/>
                <a:cs typeface="Courier New" charset="0"/>
              </a:rPr>
              <a:t>parent.</a:t>
            </a:r>
            <a:r>
              <a:rPr lang="en-US" i="1" dirty="0" err="1">
                <a:latin typeface="Courier New" charset="0"/>
                <a:cs typeface="Courier New" charset="0"/>
              </a:rPr>
              <a:t>property_name</a:t>
            </a:r>
            <a:r>
              <a:rPr lang="en-US" i="1" dirty="0">
                <a:latin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cs typeface="Courier New" charset="0"/>
              </a:rPr>
              <a:t>…)</a:t>
            </a:r>
          </a:p>
          <a:p>
            <a:pPr lvl="2" eaLnBrk="1" hangingPunct="1">
              <a:buFontTx/>
              <a:buNone/>
            </a:pPr>
            <a:r>
              <a:rPr lang="en-US" b="1" dirty="0">
                <a:latin typeface="Courier New" charset="0"/>
                <a:cs typeface="Courier New" charset="0"/>
              </a:rPr>
              <a:t>(… </a:t>
            </a:r>
            <a:r>
              <a:rPr lang="en-US" i="1" dirty="0" err="1">
                <a:latin typeface="Courier New" charset="0"/>
                <a:cs typeface="Courier New" charset="0"/>
              </a:rPr>
              <a:t>object</a:t>
            </a:r>
            <a:r>
              <a:rPr lang="en-US" b="1" dirty="0" err="1">
                <a:latin typeface="Courier New" charset="0"/>
                <a:cs typeface="Courier New" charset="0"/>
              </a:rPr>
              <a:t>.</a:t>
            </a:r>
            <a:r>
              <a:rPr lang="en-US" i="1" dirty="0" err="1">
                <a:latin typeface="Courier New" charset="0"/>
                <a:cs typeface="Courier New" charset="0"/>
              </a:rPr>
              <a:t>property_name</a:t>
            </a:r>
            <a:r>
              <a:rPr lang="en-US" i="1" dirty="0">
                <a:latin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cs typeface="Courier New" charset="0"/>
              </a:rPr>
              <a:t>…) </a:t>
            </a:r>
            <a:r>
              <a:rPr lang="en-US" b="1" dirty="0">
                <a:latin typeface="Courier New" charset="0"/>
                <a:cs typeface="Courier New" charset="0"/>
                <a:sym typeface="Wingdings" charset="0"/>
              </a:rPr>
              <a:t> </a:t>
            </a:r>
            <a:r>
              <a:rPr lang="en-US" b="1" dirty="0">
                <a:latin typeface="Courier New" charset="0"/>
                <a:cs typeface="Courier New" charset="0"/>
              </a:rPr>
              <a:t>caveat!</a:t>
            </a: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0367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Functionals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z="2400">
                <a:latin typeface="Arial" charset="0"/>
              </a:rPr>
              <a:t>Only for random numbers</a:t>
            </a:r>
          </a:p>
          <a:p>
            <a:pPr eaLnBrk="1" hangingPunct="1"/>
            <a:r>
              <a:rPr lang="en-US" sz="2400">
                <a:latin typeface="Arial" charset="0"/>
              </a:rPr>
              <a:t>Distributions require arguments</a:t>
            </a:r>
          </a:p>
          <a:p>
            <a:pPr eaLnBrk="1" hangingPunct="1"/>
            <a:endParaRPr lang="en-US" sz="2400">
              <a:latin typeface="Arial" charset="0"/>
            </a:endParaRPr>
          </a:p>
          <a:p>
            <a:pPr eaLnBrk="1" hangingPunct="1"/>
            <a:r>
              <a:rPr lang="en-US" sz="2400">
                <a:latin typeface="Arial" charset="0"/>
              </a:rPr>
              <a:t>Discrete distributions</a:t>
            </a:r>
          </a:p>
          <a:p>
            <a:pPr lvl="1" eaLnBrk="1" hangingPunct="1">
              <a:buFontTx/>
              <a:buNone/>
            </a:pPr>
            <a:r>
              <a:rPr lang="en-US" sz="2000" b="1">
                <a:latin typeface="Courier New" charset="0"/>
                <a:cs typeface="Courier New" charset="0"/>
              </a:rPr>
              <a:t>degenerate</a:t>
            </a:r>
            <a:r>
              <a:rPr lang="en-US" sz="2000">
                <a:latin typeface="Courier New" charset="0"/>
                <a:cs typeface="Courier New" charset="0"/>
              </a:rPr>
              <a:t>(</a:t>
            </a:r>
            <a:r>
              <a:rPr lang="en-US" sz="2000" i="1">
                <a:latin typeface="Courier New" charset="0"/>
                <a:cs typeface="Courier New" charset="0"/>
              </a:rPr>
              <a:t>x</a:t>
            </a:r>
            <a:r>
              <a:rPr lang="en-US" sz="2000">
                <a:latin typeface="Courier New" charset="0"/>
                <a:cs typeface="Courier New" charset="0"/>
              </a:rPr>
              <a:t>)</a:t>
            </a:r>
          </a:p>
          <a:p>
            <a:pPr lvl="1" eaLnBrk="1" hangingPunct="1">
              <a:buFontTx/>
              <a:buNone/>
            </a:pPr>
            <a:r>
              <a:rPr lang="en-US" sz="2000" b="1">
                <a:latin typeface="Courier New" charset="0"/>
                <a:cs typeface="Courier New" charset="0"/>
              </a:rPr>
              <a:t>bernoulli</a:t>
            </a:r>
            <a:r>
              <a:rPr lang="en-US" sz="2000">
                <a:latin typeface="Courier New" charset="0"/>
                <a:cs typeface="Courier New" charset="0"/>
              </a:rPr>
              <a:t>(</a:t>
            </a:r>
            <a:r>
              <a:rPr lang="en-US" sz="2000" i="1">
                <a:latin typeface="Courier New" charset="0"/>
                <a:cs typeface="Courier New" charset="0"/>
              </a:rPr>
              <a:t>p</a:t>
            </a:r>
            <a:r>
              <a:rPr lang="en-US" sz="2000">
                <a:latin typeface="Courier New" charset="0"/>
                <a:cs typeface="Courier New" charset="0"/>
              </a:rPr>
              <a:t>)</a:t>
            </a:r>
          </a:p>
          <a:p>
            <a:pPr lvl="1" eaLnBrk="1" hangingPunct="1">
              <a:buFontTx/>
              <a:buNone/>
            </a:pPr>
            <a:r>
              <a:rPr lang="en-US" sz="2000" b="1">
                <a:latin typeface="Courier New" charset="0"/>
                <a:cs typeface="Courier New" charset="0"/>
              </a:rPr>
              <a:t>sampled</a:t>
            </a:r>
            <a:r>
              <a:rPr lang="en-US" sz="2000">
                <a:latin typeface="Courier New" charset="0"/>
                <a:cs typeface="Courier New" charset="0"/>
              </a:rPr>
              <a:t>(</a:t>
            </a:r>
            <a:r>
              <a:rPr lang="en-US" sz="2000" i="1">
                <a:latin typeface="Courier New" charset="0"/>
                <a:cs typeface="Courier New" charset="0"/>
              </a:rPr>
              <a:t>n</a:t>
            </a:r>
            <a:r>
              <a:rPr lang="en-US" sz="2000">
                <a:latin typeface="Courier New" charset="0"/>
                <a:cs typeface="Courier New" charset="0"/>
              </a:rPr>
              <a:t>,</a:t>
            </a:r>
            <a:r>
              <a:rPr lang="en-US" sz="2000" i="1">
                <a:latin typeface="Courier New" charset="0"/>
                <a:cs typeface="Courier New" charset="0"/>
              </a:rPr>
              <a:t>x</a:t>
            </a:r>
            <a:r>
              <a:rPr lang="en-US" sz="2000" baseline="-25000">
                <a:latin typeface="Courier New" charset="0"/>
                <a:cs typeface="Courier New" charset="0"/>
              </a:rPr>
              <a:t>1</a:t>
            </a:r>
            <a:r>
              <a:rPr lang="en-US" sz="2000">
                <a:latin typeface="Courier New" charset="0"/>
                <a:cs typeface="Courier New" charset="0"/>
              </a:rPr>
              <a:t>,</a:t>
            </a:r>
            <a:r>
              <a:rPr lang="en-US" sz="2000" i="1">
                <a:latin typeface="Courier New" charset="0"/>
                <a:cs typeface="Courier New" charset="0"/>
              </a:rPr>
              <a:t>x</a:t>
            </a:r>
            <a:r>
              <a:rPr lang="en-US" sz="2000" baseline="-25000">
                <a:latin typeface="Courier New" charset="0"/>
                <a:cs typeface="Courier New" charset="0"/>
              </a:rPr>
              <a:t>2</a:t>
            </a:r>
            <a:r>
              <a:rPr lang="en-US" sz="2000">
                <a:latin typeface="Courier New" charset="0"/>
                <a:cs typeface="Courier New" charset="0"/>
              </a:rPr>
              <a:t>,…,</a:t>
            </a:r>
            <a:r>
              <a:rPr lang="en-US" sz="2000" i="1">
                <a:latin typeface="Courier New" charset="0"/>
                <a:cs typeface="Courier New" charset="0"/>
              </a:rPr>
              <a:t>x</a:t>
            </a:r>
            <a:r>
              <a:rPr lang="en-US" sz="2000" i="1" baseline="-25000">
                <a:latin typeface="Courier New" charset="0"/>
                <a:cs typeface="Courier New" charset="0"/>
              </a:rPr>
              <a:t>n</a:t>
            </a:r>
            <a:r>
              <a:rPr lang="en-US" sz="2000">
                <a:latin typeface="Courier New" charset="0"/>
                <a:cs typeface="Courier New" charset="0"/>
              </a:rPr>
              <a:t>)</a:t>
            </a:r>
          </a:p>
          <a:p>
            <a:pPr eaLnBrk="1" hangingPunct="1"/>
            <a:endParaRPr lang="en-US" sz="2400">
              <a:latin typeface="Arial" charset="0"/>
              <a:cs typeface="Arial" charset="0"/>
            </a:endParaRPr>
          </a:p>
          <a:p>
            <a:pPr eaLnBrk="1" hangingPunct="1"/>
            <a:r>
              <a:rPr lang="en-US" sz="2400">
                <a:latin typeface="Arial" charset="0"/>
                <a:cs typeface="Arial" charset="0"/>
              </a:rPr>
              <a:t>Others likely coming</a:t>
            </a:r>
            <a:endParaRPr lang="en-US" sz="2400">
              <a:latin typeface="Courier New" charset="0"/>
              <a:cs typeface="Courier New" charset="0"/>
            </a:endParaRPr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z="2400">
                <a:latin typeface="Arial" charset="0"/>
              </a:rPr>
              <a:t>Continuous distributions</a:t>
            </a:r>
          </a:p>
          <a:p>
            <a:pPr lvl="1" eaLnBrk="1" hangingPunct="1">
              <a:buFontTx/>
              <a:buNone/>
            </a:pPr>
            <a:r>
              <a:rPr lang="en-US" sz="2000" b="1">
                <a:latin typeface="Courier New" charset="0"/>
                <a:cs typeface="Courier New" charset="0"/>
              </a:rPr>
              <a:t>uniform</a:t>
            </a:r>
            <a:r>
              <a:rPr lang="en-US" sz="2000">
                <a:latin typeface="Courier New" charset="0"/>
                <a:cs typeface="Courier New" charset="0"/>
              </a:rPr>
              <a:t>(</a:t>
            </a:r>
            <a:r>
              <a:rPr lang="en-US" sz="2000" i="1">
                <a:latin typeface="Courier New" charset="0"/>
                <a:cs typeface="Courier New" charset="0"/>
              </a:rPr>
              <a:t>a</a:t>
            </a:r>
            <a:r>
              <a:rPr lang="en-US" sz="2000">
                <a:latin typeface="Courier New" charset="0"/>
                <a:cs typeface="Courier New" charset="0"/>
              </a:rPr>
              <a:t>,</a:t>
            </a:r>
            <a:r>
              <a:rPr lang="en-US" sz="2000" i="1">
                <a:latin typeface="Courier New" charset="0"/>
                <a:cs typeface="Courier New" charset="0"/>
              </a:rPr>
              <a:t>b</a:t>
            </a:r>
            <a:r>
              <a:rPr lang="en-US" sz="2000">
                <a:latin typeface="Courier New" charset="0"/>
                <a:cs typeface="Courier New" charset="0"/>
              </a:rPr>
              <a:t>)</a:t>
            </a:r>
          </a:p>
          <a:p>
            <a:pPr lvl="1" eaLnBrk="1" hangingPunct="1">
              <a:buFontTx/>
              <a:buNone/>
            </a:pPr>
            <a:r>
              <a:rPr lang="en-US" sz="2000" b="1">
                <a:latin typeface="Courier New" charset="0"/>
                <a:cs typeface="Courier New" charset="0"/>
              </a:rPr>
              <a:t>normal</a:t>
            </a:r>
            <a:r>
              <a:rPr lang="en-US" sz="2000">
                <a:latin typeface="Courier New" charset="0"/>
                <a:cs typeface="Courier New" charset="0"/>
              </a:rPr>
              <a:t>(</a:t>
            </a:r>
            <a:r>
              <a:rPr lang="en-US" sz="2000" i="1">
                <a:latin typeface="Courier New" charset="0"/>
                <a:cs typeface="Courier New" charset="0"/>
              </a:rPr>
              <a:t>m</a:t>
            </a:r>
            <a:r>
              <a:rPr lang="en-US" sz="2000">
                <a:latin typeface="Courier New" charset="0"/>
                <a:cs typeface="Courier New" charset="0"/>
              </a:rPr>
              <a:t>,</a:t>
            </a:r>
            <a:r>
              <a:rPr lang="en-US" sz="2000" i="1">
                <a:latin typeface="Courier New" charset="0"/>
                <a:cs typeface="Courier New" charset="0"/>
              </a:rPr>
              <a:t>s</a:t>
            </a:r>
            <a:r>
              <a:rPr lang="en-US" sz="2000">
                <a:latin typeface="Courier New" charset="0"/>
                <a:cs typeface="Courier New" charset="0"/>
              </a:rPr>
              <a:t>)</a:t>
            </a:r>
          </a:p>
          <a:p>
            <a:pPr lvl="1" eaLnBrk="1" hangingPunct="1">
              <a:buFontTx/>
              <a:buNone/>
            </a:pPr>
            <a:r>
              <a:rPr lang="en-US" sz="2000" b="1">
                <a:latin typeface="Courier New" charset="0"/>
                <a:cs typeface="Courier New" charset="0"/>
              </a:rPr>
              <a:t>lognormal</a:t>
            </a:r>
            <a:r>
              <a:rPr lang="en-US" sz="2000">
                <a:latin typeface="Courier New" charset="0"/>
                <a:cs typeface="Courier New" charset="0"/>
              </a:rPr>
              <a:t>(</a:t>
            </a:r>
            <a:r>
              <a:rPr lang="en-US" sz="2000" i="1">
                <a:latin typeface="Courier New" charset="0"/>
                <a:cs typeface="Courier New" charset="0"/>
              </a:rPr>
              <a:t>m</a:t>
            </a:r>
            <a:r>
              <a:rPr lang="en-US" sz="2000">
                <a:latin typeface="Courier New" charset="0"/>
                <a:cs typeface="Courier New" charset="0"/>
              </a:rPr>
              <a:t>,</a:t>
            </a:r>
            <a:r>
              <a:rPr lang="en-US" sz="2000" i="1">
                <a:latin typeface="Courier New" charset="0"/>
                <a:cs typeface="Courier New" charset="0"/>
              </a:rPr>
              <a:t>s</a:t>
            </a:r>
            <a:r>
              <a:rPr lang="en-US" sz="2000">
                <a:latin typeface="Courier New" charset="0"/>
                <a:cs typeface="Courier New" charset="0"/>
              </a:rPr>
              <a:t>)</a:t>
            </a:r>
          </a:p>
          <a:p>
            <a:pPr lvl="1" eaLnBrk="1" hangingPunct="1">
              <a:buFontTx/>
              <a:buNone/>
            </a:pPr>
            <a:r>
              <a:rPr lang="en-US" sz="2000" b="1">
                <a:latin typeface="Courier New" charset="0"/>
                <a:cs typeface="Courier New" charset="0"/>
              </a:rPr>
              <a:t>exponential</a:t>
            </a:r>
            <a:r>
              <a:rPr lang="en-US" sz="2000">
                <a:latin typeface="Courier New" charset="0"/>
                <a:cs typeface="Courier New" charset="0"/>
              </a:rPr>
              <a:t>(</a:t>
            </a:r>
            <a:r>
              <a:rPr lang="en-US" sz="2000" i="1">
                <a:latin typeface="Courier New" charset="0"/>
                <a:cs typeface="Courier New" charset="0"/>
              </a:rPr>
              <a:t>l</a:t>
            </a:r>
            <a:r>
              <a:rPr lang="en-US" sz="2000">
                <a:latin typeface="Courier New" charset="0"/>
                <a:cs typeface="Courier New" charset="0"/>
              </a:rPr>
              <a:t>)</a:t>
            </a:r>
          </a:p>
          <a:p>
            <a:pPr lvl="1" eaLnBrk="1" hangingPunct="1">
              <a:buFontTx/>
              <a:buNone/>
            </a:pPr>
            <a:r>
              <a:rPr lang="en-US" sz="2000" b="1">
                <a:latin typeface="Courier New" charset="0"/>
                <a:cs typeface="Courier New" charset="0"/>
              </a:rPr>
              <a:t>pareto</a:t>
            </a:r>
            <a:r>
              <a:rPr lang="en-US" sz="2000">
                <a:latin typeface="Courier New" charset="0"/>
                <a:cs typeface="Courier New" charset="0"/>
              </a:rPr>
              <a:t>(</a:t>
            </a:r>
            <a:r>
              <a:rPr lang="en-US" sz="2000" i="1">
                <a:latin typeface="Courier New" charset="0"/>
                <a:cs typeface="Courier New" charset="0"/>
              </a:rPr>
              <a:t>m</a:t>
            </a:r>
            <a:r>
              <a:rPr lang="en-US" sz="2000">
                <a:latin typeface="Courier New" charset="0"/>
                <a:cs typeface="Courier New" charset="0"/>
              </a:rPr>
              <a:t>,</a:t>
            </a:r>
            <a:r>
              <a:rPr lang="en-US" sz="2000" i="1">
                <a:latin typeface="Courier New" charset="0"/>
                <a:cs typeface="Courier New" charset="0"/>
              </a:rPr>
              <a:t>g</a:t>
            </a:r>
            <a:r>
              <a:rPr lang="en-US" sz="2000">
                <a:latin typeface="Courier New" charset="0"/>
                <a:cs typeface="Courier New" charset="0"/>
              </a:rPr>
              <a:t>)</a:t>
            </a:r>
          </a:p>
          <a:p>
            <a:pPr lvl="1" eaLnBrk="1" hangingPunct="1">
              <a:buFontTx/>
              <a:buNone/>
            </a:pPr>
            <a:r>
              <a:rPr lang="en-US" sz="2000" b="1">
                <a:latin typeface="Courier New" charset="0"/>
                <a:cs typeface="Courier New" charset="0"/>
              </a:rPr>
              <a:t>beta</a:t>
            </a:r>
            <a:r>
              <a:rPr lang="en-US" sz="2000">
                <a:latin typeface="Courier New" charset="0"/>
                <a:cs typeface="Courier New" charset="0"/>
              </a:rPr>
              <a:t>(</a:t>
            </a:r>
            <a:r>
              <a:rPr lang="en-US" sz="2000" i="1">
                <a:latin typeface="Courier New" charset="0"/>
                <a:cs typeface="Courier New" charset="0"/>
              </a:rPr>
              <a:t>a</a:t>
            </a:r>
            <a:r>
              <a:rPr lang="en-US" sz="2000">
                <a:latin typeface="Courier New" charset="0"/>
                <a:cs typeface="Courier New" charset="0"/>
              </a:rPr>
              <a:t>,</a:t>
            </a:r>
            <a:r>
              <a:rPr lang="en-US" sz="2000" i="1">
                <a:latin typeface="Courier New" charset="0"/>
                <a:cs typeface="Courier New" charset="0"/>
              </a:rPr>
              <a:t>b</a:t>
            </a:r>
            <a:r>
              <a:rPr lang="en-US" sz="2000">
                <a:latin typeface="Courier New" charset="0"/>
                <a:cs typeface="Courier New" charset="0"/>
              </a:rPr>
              <a:t>)</a:t>
            </a:r>
          </a:p>
          <a:p>
            <a:pPr lvl="1" eaLnBrk="1" hangingPunct="1">
              <a:buFontTx/>
              <a:buNone/>
            </a:pPr>
            <a:r>
              <a:rPr lang="en-US" sz="2000" b="1">
                <a:latin typeface="Courier New" charset="0"/>
                <a:cs typeface="Courier New" charset="0"/>
              </a:rPr>
              <a:t>gamma</a:t>
            </a:r>
            <a:r>
              <a:rPr lang="en-US" sz="2000">
                <a:latin typeface="Courier New" charset="0"/>
                <a:cs typeface="Courier New" charset="0"/>
              </a:rPr>
              <a:t>(</a:t>
            </a:r>
            <a:r>
              <a:rPr lang="en-US" sz="2000" i="1">
                <a:latin typeface="Courier New" charset="0"/>
                <a:cs typeface="Courier New" charset="0"/>
              </a:rPr>
              <a:t>a</a:t>
            </a:r>
            <a:r>
              <a:rPr lang="en-US" sz="2000">
                <a:latin typeface="Courier New" charset="0"/>
                <a:cs typeface="Courier New" charset="0"/>
              </a:rPr>
              <a:t>,</a:t>
            </a:r>
            <a:r>
              <a:rPr lang="en-US" sz="2000" i="1">
                <a:latin typeface="Courier New" charset="0"/>
                <a:cs typeface="Courier New" charset="0"/>
              </a:rPr>
              <a:t>b</a:t>
            </a:r>
            <a:r>
              <a:rPr lang="en-US" sz="2000">
                <a:latin typeface="Courier New" charset="0"/>
                <a:cs typeface="Courier New" charset="0"/>
              </a:rPr>
              <a:t>)</a:t>
            </a:r>
          </a:p>
          <a:p>
            <a:pPr lvl="1" eaLnBrk="1" hangingPunct="1">
              <a:buFontTx/>
              <a:buNone/>
            </a:pPr>
            <a:r>
              <a:rPr lang="en-US" sz="2000" b="1">
                <a:latin typeface="Courier New" charset="0"/>
                <a:cs typeface="Courier New" charset="0"/>
              </a:rPr>
              <a:t>weibull</a:t>
            </a:r>
            <a:r>
              <a:rPr lang="en-US" sz="2000">
                <a:latin typeface="Courier New" charset="0"/>
                <a:cs typeface="Courier New" charset="0"/>
              </a:rPr>
              <a:t>(</a:t>
            </a:r>
            <a:r>
              <a:rPr lang="en-US" sz="2000" i="1">
                <a:latin typeface="Courier New" charset="0"/>
                <a:cs typeface="Courier New" charset="0"/>
              </a:rPr>
              <a:t>l</a:t>
            </a:r>
            <a:r>
              <a:rPr lang="en-US" sz="2000">
                <a:latin typeface="Courier New" charset="0"/>
                <a:cs typeface="Courier New" charset="0"/>
              </a:rPr>
              <a:t>,</a:t>
            </a:r>
            <a:r>
              <a:rPr lang="en-US" sz="2000" i="1">
                <a:latin typeface="Courier New" charset="0"/>
                <a:cs typeface="Courier New" charset="0"/>
              </a:rPr>
              <a:t>k</a:t>
            </a:r>
            <a:r>
              <a:rPr lang="en-US" sz="2000">
                <a:latin typeface="Courier New" charset="0"/>
                <a:cs typeface="Courier New" charset="0"/>
              </a:rPr>
              <a:t>)</a:t>
            </a:r>
          </a:p>
          <a:p>
            <a:pPr lvl="1" eaLnBrk="1" hangingPunct="1">
              <a:buFontTx/>
              <a:buNone/>
            </a:pPr>
            <a:r>
              <a:rPr lang="en-US" sz="2000" b="1">
                <a:latin typeface="Courier New" charset="0"/>
                <a:cs typeface="Courier New" charset="0"/>
              </a:rPr>
              <a:t>rayleigh</a:t>
            </a:r>
            <a:r>
              <a:rPr lang="en-US" sz="2000">
                <a:latin typeface="Courier New" charset="0"/>
                <a:cs typeface="Courier New" charset="0"/>
              </a:rPr>
              <a:t>(</a:t>
            </a:r>
            <a:r>
              <a:rPr lang="en-US" sz="2000" i="1">
                <a:latin typeface="Courier New" charset="0"/>
                <a:cs typeface="Courier New" charset="0"/>
              </a:rPr>
              <a:t>s</a:t>
            </a:r>
            <a:r>
              <a:rPr lang="en-US" sz="2000">
                <a:latin typeface="Courier New" charset="0"/>
                <a:cs typeface="Courier New" charset="0"/>
              </a:rPr>
              <a:t>)</a:t>
            </a:r>
          </a:p>
          <a:p>
            <a:pPr lvl="1" eaLnBrk="1" hangingPunct="1">
              <a:buFontTx/>
              <a:buNone/>
            </a:pPr>
            <a:r>
              <a:rPr lang="en-US" sz="2000" b="1">
                <a:latin typeface="Courier New" charset="0"/>
                <a:cs typeface="Courier New" charset="0"/>
              </a:rPr>
              <a:t>triangle</a:t>
            </a:r>
            <a:r>
              <a:rPr lang="en-US" sz="2000">
                <a:latin typeface="Courier New" charset="0"/>
                <a:cs typeface="Courier New" charset="0"/>
              </a:rPr>
              <a:t>(</a:t>
            </a:r>
            <a:r>
              <a:rPr lang="en-US" sz="2000" i="1">
                <a:latin typeface="Courier New" charset="0"/>
                <a:cs typeface="Courier New" charset="0"/>
              </a:rPr>
              <a:t>a</a:t>
            </a:r>
            <a:r>
              <a:rPr lang="en-US" sz="2000">
                <a:latin typeface="Courier New" charset="0"/>
                <a:cs typeface="Courier New" charset="0"/>
              </a:rPr>
              <a:t>,</a:t>
            </a:r>
            <a:r>
              <a:rPr lang="en-US" sz="2000" i="1">
                <a:latin typeface="Courier New" charset="0"/>
                <a:cs typeface="Courier New" charset="0"/>
              </a:rPr>
              <a:t>b</a:t>
            </a:r>
            <a:r>
              <a:rPr lang="en-US" sz="2000">
                <a:latin typeface="Courier New" charset="0"/>
                <a:cs typeface="Courier New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417065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Nested objects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Arial" charset="0"/>
              </a:rPr>
              <a:t>Implicit parent-child relationship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Arial" charset="0"/>
              </a:rPr>
              <a:t>Allows generation of population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Arial" charset="0"/>
              </a:rPr>
              <a:t>Avoid having to provide names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Arial" charset="0"/>
              </a:rPr>
              <a:t>Equivalent: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sz="1800" b="1" dirty="0">
                <a:latin typeface="Courier New" charset="0"/>
                <a:cs typeface="Courier New" charset="0"/>
              </a:rPr>
              <a:t>object house {		object house {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sz="1800" b="1" dirty="0">
                <a:latin typeface="Courier New" charset="0"/>
                <a:cs typeface="Courier New" charset="0"/>
              </a:rPr>
              <a:t>	object dryer {		  name </a:t>
            </a:r>
            <a:r>
              <a:rPr lang="en-US" sz="1800" b="1" dirty="0" err="1">
                <a:latin typeface="Courier New" charset="0"/>
                <a:cs typeface="Courier New" charset="0"/>
              </a:rPr>
              <a:t>my_house</a:t>
            </a:r>
            <a:r>
              <a:rPr lang="en-US" sz="1800" b="1" dirty="0">
                <a:latin typeface="Courier New" charset="0"/>
                <a:cs typeface="Courier New" charset="0"/>
              </a:rPr>
              <a:t>;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sz="1800" b="1" dirty="0">
                <a:latin typeface="Courier New" charset="0"/>
                <a:cs typeface="Courier New" charset="0"/>
              </a:rPr>
              <a:t>		...			  ...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sz="1800" b="1" dirty="0">
                <a:latin typeface="Courier New" charset="0"/>
                <a:cs typeface="Courier New" charset="0"/>
              </a:rPr>
              <a:t>	};				}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sz="1800" b="1" dirty="0">
                <a:latin typeface="Courier New" charset="0"/>
                <a:cs typeface="Courier New" charset="0"/>
              </a:rPr>
              <a:t>	...				object dryer {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sz="1800" b="1" dirty="0">
                <a:latin typeface="Courier New" charset="0"/>
                <a:cs typeface="Courier New" charset="0"/>
              </a:rPr>
              <a:t>}					  parent </a:t>
            </a:r>
            <a:r>
              <a:rPr lang="en-US" sz="1800" b="1" dirty="0" err="1">
                <a:latin typeface="Courier New" charset="0"/>
                <a:cs typeface="Courier New" charset="0"/>
              </a:rPr>
              <a:t>my_house</a:t>
            </a:r>
            <a:r>
              <a:rPr lang="en-US" sz="1800" b="1" dirty="0">
                <a:latin typeface="Courier New" charset="0"/>
                <a:cs typeface="Courier New" charset="0"/>
              </a:rPr>
              <a:t>;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sz="1800" b="1" dirty="0">
                <a:latin typeface="Courier New" charset="0"/>
                <a:cs typeface="Courier New" charset="0"/>
              </a:rPr>
              <a:t>					  ...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sz="1800" dirty="0">
                <a:latin typeface="Arial" charset="0"/>
              </a:rPr>
              <a:t>					}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Arial" charset="0"/>
              </a:rPr>
              <a:t>No equivalent: 	</a:t>
            </a:r>
            <a:r>
              <a:rPr lang="en-US" sz="2400" b="1" dirty="0">
                <a:latin typeface="Courier New" charset="0"/>
                <a:cs typeface="Courier New" charset="0"/>
              </a:rPr>
              <a:t>object house:..10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5400000">
            <a:off x="3748087" y="4967288"/>
            <a:ext cx="1190625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>
            <a:off x="3862387" y="3757613"/>
            <a:ext cx="962025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qual 17"/>
          <p:cNvSpPr/>
          <p:nvPr/>
        </p:nvSpPr>
        <p:spPr>
          <a:xfrm>
            <a:off x="3505200" y="4010026"/>
            <a:ext cx="457200" cy="228600"/>
          </a:xfrm>
          <a:prstGeom prst="mathEqual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7454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Macro processing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Hash (#) in first </a:t>
            </a:r>
            <a:r>
              <a:rPr lang="en-US" dirty="0" smtClean="0">
                <a:latin typeface="Arial" charset="0"/>
              </a:rPr>
              <a:t>non-white of a line specifies macros</a:t>
            </a:r>
            <a:endParaRPr lang="en-US" dirty="0">
              <a:latin typeface="Arial" charset="0"/>
            </a:endParaRPr>
          </a:p>
          <a:p>
            <a:pPr eaLnBrk="1" hangingPunct="1"/>
            <a:r>
              <a:rPr lang="en-US" dirty="0">
                <a:latin typeface="Arial" charset="0"/>
              </a:rPr>
              <a:t>Macro processing is done first</a:t>
            </a:r>
          </a:p>
          <a:p>
            <a:pPr eaLnBrk="1" hangingPunct="1"/>
            <a:r>
              <a:rPr lang="en-US" dirty="0">
                <a:latin typeface="Arial" charset="0"/>
              </a:rPr>
              <a:t>New values stored as global variables</a:t>
            </a:r>
          </a:p>
          <a:p>
            <a:pPr eaLnBrk="1" hangingPunct="1">
              <a:buFontTx/>
              <a:buNone/>
            </a:pPr>
            <a:r>
              <a:rPr lang="en-US" dirty="0">
                <a:latin typeface="Arial" charset="0"/>
              </a:rPr>
              <a:t>	</a:t>
            </a:r>
            <a:r>
              <a:rPr lang="en-US" dirty="0">
                <a:latin typeface="Courier New" charset="0"/>
                <a:cs typeface="Courier New" charset="0"/>
              </a:rPr>
              <a:t>#define MYDEF=text</a:t>
            </a:r>
            <a:endParaRPr lang="en-US" dirty="0">
              <a:latin typeface="Arial" charset="0"/>
            </a:endParaRPr>
          </a:p>
          <a:p>
            <a:pPr eaLnBrk="1" hangingPunct="1"/>
            <a:r>
              <a:rPr lang="en-US" dirty="0">
                <a:latin typeface="Arial" charset="0"/>
              </a:rPr>
              <a:t>Inline substitutions of macros syntax</a:t>
            </a:r>
          </a:p>
          <a:p>
            <a:pPr lvl="1" eaLnBrk="1" hangingPunct="1">
              <a:buFontTx/>
              <a:buNone/>
            </a:pPr>
            <a:r>
              <a:rPr lang="en-US" dirty="0">
                <a:latin typeface="Courier New" charset="0"/>
                <a:cs typeface="Courier New" charset="0"/>
              </a:rPr>
              <a:t>${MYDEF}</a:t>
            </a:r>
          </a:p>
          <a:p>
            <a:pPr eaLnBrk="1" hangingPunct="1"/>
            <a:r>
              <a:rPr lang="en-US" dirty="0">
                <a:latin typeface="Arial" charset="0"/>
              </a:rPr>
              <a:t>Environment variables also substituted</a:t>
            </a:r>
          </a:p>
          <a:p>
            <a:pPr lvl="1" eaLnBrk="1" hangingPunct="1">
              <a:buFontTx/>
              <a:buNone/>
            </a:pPr>
            <a:r>
              <a:rPr lang="en-US" dirty="0">
                <a:latin typeface="Courier New" charset="0"/>
                <a:cs typeface="Courier New" charset="0"/>
              </a:rPr>
              <a:t>${USER}</a:t>
            </a:r>
          </a:p>
        </p:txBody>
      </p:sp>
    </p:spTree>
    <p:extLst>
      <p:ext uri="{BB962C8B-B14F-4D97-AF65-F5344CB8AC3E}">
        <p14:creationId xmlns:p14="http://schemas.microsoft.com/office/powerpoint/2010/main" val="41253428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Standard macros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Standard expressions</a:t>
            </a:r>
          </a:p>
          <a:p>
            <a:pPr lvl="1" eaLnBrk="1" hangingPunct="1">
              <a:buFontTx/>
              <a:buNone/>
            </a:pPr>
            <a:r>
              <a:rPr lang="en-US" b="1">
                <a:latin typeface="Courier New" charset="0"/>
                <a:cs typeface="Courier New" charset="0"/>
              </a:rPr>
              <a:t>#include </a:t>
            </a:r>
            <a:r>
              <a:rPr lang="en-US" i="1">
                <a:latin typeface="Courier New" charset="0"/>
                <a:cs typeface="Courier New" charset="0"/>
              </a:rPr>
              <a:t>filename</a:t>
            </a:r>
            <a:endParaRPr lang="en-US">
              <a:latin typeface="Courier New" charset="0"/>
              <a:cs typeface="Courier New" charset="0"/>
            </a:endParaRPr>
          </a:p>
          <a:p>
            <a:pPr lvl="1" eaLnBrk="1" hangingPunct="1">
              <a:buFontTx/>
              <a:buNone/>
            </a:pPr>
            <a:r>
              <a:rPr lang="en-US" b="1">
                <a:latin typeface="Courier New" charset="0"/>
                <a:cs typeface="Courier New" charset="0"/>
              </a:rPr>
              <a:t>#print </a:t>
            </a:r>
            <a:r>
              <a:rPr lang="en-US" i="1">
                <a:latin typeface="Courier New" charset="0"/>
                <a:cs typeface="Courier New" charset="0"/>
              </a:rPr>
              <a:t>expression</a:t>
            </a:r>
          </a:p>
          <a:p>
            <a:pPr lvl="1" eaLnBrk="1" hangingPunct="1">
              <a:buFontTx/>
              <a:buNone/>
            </a:pPr>
            <a:r>
              <a:rPr lang="en-US" b="1">
                <a:latin typeface="Courier New" charset="0"/>
                <a:cs typeface="Courier New" charset="0"/>
              </a:rPr>
              <a:t>#warning </a:t>
            </a:r>
            <a:r>
              <a:rPr lang="en-US" i="1">
                <a:latin typeface="Courier New" charset="0"/>
                <a:cs typeface="Courier New" charset="0"/>
              </a:rPr>
              <a:t>message</a:t>
            </a:r>
            <a:endParaRPr lang="en-US">
              <a:latin typeface="Courier New" charset="0"/>
              <a:cs typeface="Courier New" charset="0"/>
            </a:endParaRPr>
          </a:p>
          <a:p>
            <a:pPr lvl="1" eaLnBrk="1" hangingPunct="1">
              <a:buFontTx/>
              <a:buNone/>
            </a:pPr>
            <a:r>
              <a:rPr lang="en-US" b="1">
                <a:latin typeface="Courier New" charset="0"/>
                <a:cs typeface="Courier New" charset="0"/>
              </a:rPr>
              <a:t>#error </a:t>
            </a:r>
            <a:r>
              <a:rPr lang="en-US" i="1">
                <a:latin typeface="Courier New" charset="0"/>
                <a:cs typeface="Courier New" charset="0"/>
              </a:rPr>
              <a:t>message</a:t>
            </a:r>
            <a:endParaRPr lang="en-US">
              <a:latin typeface="Courier New" charset="0"/>
              <a:cs typeface="Courier New" charset="0"/>
            </a:endParaRPr>
          </a:p>
          <a:p>
            <a:pPr lvl="1" eaLnBrk="1" hangingPunct="1">
              <a:buFontTx/>
              <a:buNone/>
            </a:pPr>
            <a:r>
              <a:rPr lang="en-US" b="1">
                <a:latin typeface="Courier New" charset="0"/>
                <a:cs typeface="Courier New" charset="0"/>
              </a:rPr>
              <a:t>#define </a:t>
            </a:r>
            <a:r>
              <a:rPr lang="en-US" i="1">
                <a:latin typeface="Courier New" charset="0"/>
                <a:cs typeface="Courier New" charset="0"/>
              </a:rPr>
              <a:t>name</a:t>
            </a:r>
            <a:r>
              <a:rPr lang="en-US" b="1">
                <a:latin typeface="Courier New" charset="0"/>
                <a:cs typeface="Courier New" charset="0"/>
              </a:rPr>
              <a:t>=</a:t>
            </a:r>
            <a:r>
              <a:rPr lang="en-US" i="1">
                <a:latin typeface="Courier New" charset="0"/>
                <a:cs typeface="Courier New" charset="0"/>
              </a:rPr>
              <a:t>value</a:t>
            </a:r>
            <a:endParaRPr lang="en-US">
              <a:latin typeface="Courier New" charset="0"/>
              <a:cs typeface="Courier New" charset="0"/>
            </a:endParaRPr>
          </a:p>
          <a:p>
            <a:pPr lvl="1" eaLnBrk="1" hangingPunct="1">
              <a:buFontTx/>
              <a:buNone/>
            </a:pPr>
            <a:r>
              <a:rPr lang="en-US" b="1">
                <a:latin typeface="Courier New" charset="0"/>
                <a:cs typeface="Courier New" charset="0"/>
              </a:rPr>
              <a:t>#set </a:t>
            </a:r>
            <a:r>
              <a:rPr lang="en-US" i="1">
                <a:latin typeface="Courier New" charset="0"/>
                <a:cs typeface="Courier New" charset="0"/>
              </a:rPr>
              <a:t>name</a:t>
            </a:r>
            <a:r>
              <a:rPr lang="en-US" b="1">
                <a:latin typeface="Courier New" charset="0"/>
                <a:cs typeface="Courier New" charset="0"/>
              </a:rPr>
              <a:t>=</a:t>
            </a:r>
            <a:r>
              <a:rPr lang="en-US" i="1">
                <a:latin typeface="Courier New" charset="0"/>
                <a:cs typeface="Courier New" charset="0"/>
              </a:rPr>
              <a:t>value</a:t>
            </a:r>
            <a:endParaRPr lang="en-US">
              <a:latin typeface="Courier New" charset="0"/>
              <a:cs typeface="Courier New" charset="0"/>
            </a:endParaRPr>
          </a:p>
          <a:p>
            <a:pPr lvl="1" eaLnBrk="1" hangingPunct="1">
              <a:buFontTx/>
              <a:buNone/>
            </a:pPr>
            <a:r>
              <a:rPr lang="en-US" b="1">
                <a:latin typeface="Courier New" charset="0"/>
                <a:cs typeface="Courier New" charset="0"/>
              </a:rPr>
              <a:t>#setenv </a:t>
            </a:r>
            <a:r>
              <a:rPr lang="en-US" i="1">
                <a:latin typeface="Courier New" charset="0"/>
                <a:cs typeface="Courier New" charset="0"/>
              </a:rPr>
              <a:t>name</a:t>
            </a:r>
            <a:r>
              <a:rPr lang="en-US" b="1">
                <a:latin typeface="Courier New" charset="0"/>
                <a:cs typeface="Courier New" charset="0"/>
              </a:rPr>
              <a:t>=</a:t>
            </a:r>
            <a:r>
              <a:rPr lang="en-US" i="1">
                <a:latin typeface="Courier New" charset="0"/>
                <a:cs typeface="Courier New" charset="0"/>
              </a:rPr>
              <a:t>value</a:t>
            </a:r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Conditionals</a:t>
            </a:r>
          </a:p>
          <a:p>
            <a:pPr lvl="1" eaLnBrk="1" hangingPunct="1">
              <a:buFontTx/>
              <a:buNone/>
            </a:pPr>
            <a:r>
              <a:rPr lang="en-US" b="1">
                <a:latin typeface="Courier New" charset="0"/>
                <a:cs typeface="Courier New" charset="0"/>
              </a:rPr>
              <a:t>#if </a:t>
            </a:r>
            <a:r>
              <a:rPr lang="en-US" i="1">
                <a:latin typeface="Courier New" charset="0"/>
                <a:cs typeface="Courier New" charset="0"/>
              </a:rPr>
              <a:t>expression</a:t>
            </a:r>
            <a:endParaRPr lang="en-US">
              <a:latin typeface="Courier New" charset="0"/>
              <a:cs typeface="Courier New" charset="0"/>
            </a:endParaRPr>
          </a:p>
          <a:p>
            <a:pPr lvl="1" eaLnBrk="1" hangingPunct="1">
              <a:buFontTx/>
              <a:buNone/>
            </a:pPr>
            <a:r>
              <a:rPr lang="en-US" b="1">
                <a:latin typeface="Courier New" charset="0"/>
                <a:cs typeface="Courier New" charset="0"/>
              </a:rPr>
              <a:t>#else</a:t>
            </a:r>
          </a:p>
          <a:p>
            <a:pPr lvl="1" eaLnBrk="1" hangingPunct="1">
              <a:buFontTx/>
              <a:buNone/>
            </a:pPr>
            <a:r>
              <a:rPr lang="en-US" b="1">
                <a:latin typeface="Courier New" charset="0"/>
                <a:cs typeface="Courier New" charset="0"/>
              </a:rPr>
              <a:t>#endif</a:t>
            </a:r>
          </a:p>
          <a:p>
            <a:pPr lvl="1" eaLnBrk="1" hangingPunct="1">
              <a:buFontTx/>
              <a:buNone/>
            </a:pPr>
            <a:r>
              <a:rPr lang="en-US" b="1">
                <a:latin typeface="Courier New" charset="0"/>
                <a:cs typeface="Courier New" charset="0"/>
              </a:rPr>
              <a:t>#ifdef </a:t>
            </a:r>
            <a:r>
              <a:rPr lang="en-US" i="1">
                <a:latin typeface="Courier New" charset="0"/>
                <a:cs typeface="Courier New" charset="0"/>
              </a:rPr>
              <a:t>name</a:t>
            </a:r>
          </a:p>
          <a:p>
            <a:pPr lvl="1" eaLnBrk="1" hangingPunct="1">
              <a:buFontTx/>
              <a:buNone/>
            </a:pPr>
            <a:r>
              <a:rPr lang="en-US">
                <a:latin typeface="Courier New" charset="0"/>
                <a:cs typeface="Courier New" charset="0"/>
              </a:rPr>
              <a:t>	…</a:t>
            </a:r>
          </a:p>
          <a:p>
            <a:pPr lvl="1" eaLnBrk="1" hangingPunct="1">
              <a:buFontTx/>
              <a:buNone/>
            </a:pPr>
            <a:r>
              <a:rPr lang="en-US" b="1">
                <a:latin typeface="Courier New" charset="0"/>
                <a:cs typeface="Courier New" charset="0"/>
              </a:rPr>
              <a:t>#ifndef </a:t>
            </a:r>
            <a:r>
              <a:rPr lang="en-US" i="1">
                <a:latin typeface="Courier New" charset="0"/>
                <a:cs typeface="Courier New" charset="0"/>
              </a:rPr>
              <a:t>name</a:t>
            </a:r>
          </a:p>
          <a:p>
            <a:pPr lvl="1" eaLnBrk="1" hangingPunct="1">
              <a:buFontTx/>
              <a:buNone/>
            </a:pPr>
            <a:r>
              <a:rPr lang="en-US">
                <a:latin typeface="Courier New" charset="0"/>
                <a:cs typeface="Courier New" charset="0"/>
              </a:rPr>
              <a:t>	…</a:t>
            </a:r>
          </a:p>
          <a:p>
            <a:pPr lvl="1" eaLnBrk="1" hangingPunct="1">
              <a:buFontTx/>
              <a:buNone/>
            </a:pPr>
            <a:r>
              <a:rPr lang="en-US" b="1">
                <a:latin typeface="Courier New" charset="0"/>
                <a:cs typeface="Courier New" charset="0"/>
              </a:rPr>
              <a:t>#ifexist </a:t>
            </a:r>
            <a:r>
              <a:rPr lang="en-US" i="1">
                <a:latin typeface="Courier New" charset="0"/>
                <a:cs typeface="Courier New" charset="0"/>
              </a:rPr>
              <a:t>file</a:t>
            </a:r>
          </a:p>
          <a:p>
            <a:pPr lvl="1" eaLnBrk="1" hangingPunct="1">
              <a:buFontTx/>
              <a:buNone/>
            </a:pPr>
            <a:r>
              <a:rPr lang="en-US" i="1">
                <a:latin typeface="Courier New" charset="0"/>
                <a:cs typeface="Courier New" charset="0"/>
              </a:rPr>
              <a:t>	…</a:t>
            </a:r>
            <a:endParaRPr lang="en-US">
              <a:latin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4980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>
                <a:latin typeface="Arial" charset="0"/>
              </a:rPr>
              <a:t>Schedules, Loadshapes, and Enduses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i="1" dirty="0">
                <a:latin typeface="Arial" charset="0"/>
              </a:rPr>
              <a:t>schedule </a:t>
            </a:r>
            <a:r>
              <a:rPr lang="en-US" dirty="0">
                <a:latin typeface="Arial" charset="0"/>
              </a:rPr>
              <a:t>directive is available</a:t>
            </a:r>
          </a:p>
          <a:p>
            <a:pPr lvl="1" eaLnBrk="1" hangingPunct="1"/>
            <a:r>
              <a:rPr lang="en-US" dirty="0">
                <a:latin typeface="Arial" charset="0"/>
              </a:rPr>
              <a:t>Provides efficient built-in support for </a:t>
            </a:r>
            <a:r>
              <a:rPr lang="en-US" dirty="0" smtClean="0">
                <a:latin typeface="Arial" charset="0"/>
              </a:rPr>
              <a:t>recurring values</a:t>
            </a:r>
            <a:endParaRPr lang="en-US" dirty="0">
              <a:latin typeface="Arial" charset="0"/>
            </a:endParaRPr>
          </a:p>
          <a:p>
            <a:pPr eaLnBrk="1" hangingPunct="1"/>
            <a:r>
              <a:rPr lang="en-US" dirty="0" err="1">
                <a:latin typeface="Arial" charset="0"/>
              </a:rPr>
              <a:t>Loadshape</a:t>
            </a:r>
            <a:r>
              <a:rPr lang="en-US" dirty="0">
                <a:latin typeface="Arial" charset="0"/>
              </a:rPr>
              <a:t> property</a:t>
            </a:r>
          </a:p>
          <a:p>
            <a:pPr lvl="1" eaLnBrk="1" hangingPunct="1"/>
            <a:r>
              <a:rPr lang="en-US" dirty="0">
                <a:latin typeface="Arial" charset="0"/>
              </a:rPr>
              <a:t>Reads a schedule to update load</a:t>
            </a:r>
          </a:p>
          <a:p>
            <a:pPr lvl="1" eaLnBrk="1" hangingPunct="1"/>
            <a:r>
              <a:rPr lang="en-US" dirty="0">
                <a:latin typeface="Arial" charset="0"/>
              </a:rPr>
              <a:t>Implements various typical load behaviors </a:t>
            </a:r>
          </a:p>
          <a:p>
            <a:pPr eaLnBrk="1" hangingPunct="1"/>
            <a:r>
              <a:rPr lang="en-US" dirty="0" err="1">
                <a:latin typeface="Arial" charset="0"/>
              </a:rPr>
              <a:t>Enduse</a:t>
            </a:r>
            <a:r>
              <a:rPr lang="en-US" dirty="0">
                <a:latin typeface="Arial" charset="0"/>
              </a:rPr>
              <a:t> property</a:t>
            </a:r>
          </a:p>
          <a:p>
            <a:pPr lvl="1" eaLnBrk="1" hangingPunct="1"/>
            <a:r>
              <a:rPr lang="en-US" dirty="0">
                <a:latin typeface="Arial" charset="0"/>
              </a:rPr>
              <a:t>Reads </a:t>
            </a:r>
            <a:r>
              <a:rPr lang="en-US" dirty="0" err="1">
                <a:latin typeface="Arial" charset="0"/>
              </a:rPr>
              <a:t>loadshape</a:t>
            </a:r>
            <a:r>
              <a:rPr lang="en-US" dirty="0">
                <a:latin typeface="Arial" charset="0"/>
              </a:rPr>
              <a:t> </a:t>
            </a:r>
          </a:p>
          <a:p>
            <a:pPr lvl="1" eaLnBrk="1" hangingPunct="1"/>
            <a:r>
              <a:rPr lang="en-US" dirty="0">
                <a:latin typeface="Arial" charset="0"/>
              </a:rPr>
              <a:t>Synthesize power demand</a:t>
            </a:r>
          </a:p>
        </p:txBody>
      </p:sp>
    </p:spTree>
    <p:extLst>
      <p:ext uri="{BB962C8B-B14F-4D97-AF65-F5344CB8AC3E}">
        <p14:creationId xmlns:p14="http://schemas.microsoft.com/office/powerpoint/2010/main" val="7366072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Questions?</a:t>
            </a:r>
            <a:endParaRPr lang="en-CA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8824913" y="6318250"/>
            <a:ext cx="319087" cy="539750"/>
          </a:xfrm>
        </p:spPr>
        <p:txBody>
          <a:bodyPr/>
          <a:lstStyle/>
          <a:p>
            <a:fld id="{5BD36294-2849-48A8-8531-5354CF3095D2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02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Rectangle 3"/>
          <p:cNvSpPr txBox="1">
            <a:spLocks noGrp="1" noChangeArrowheads="1"/>
          </p:cNvSpPr>
          <p:nvPr>
            <p:ph type="subTitle" idx="1"/>
          </p:nvPr>
        </p:nvSpPr>
        <p:spPr bwMode="auto">
          <a:xfrm>
            <a:off x="557213" y="3646170"/>
            <a:ext cx="5462587" cy="218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sz="2800" dirty="0" smtClean="0">
                <a:cs typeface="Arial" charset="0"/>
              </a:rPr>
              <a:t>Introduce objects that control flow </a:t>
            </a:r>
            <a:r>
              <a:rPr lang="en-US" sz="2800" dirty="0">
                <a:cs typeface="Arial" charset="0"/>
              </a:rPr>
              <a:t>of data </a:t>
            </a:r>
            <a:r>
              <a:rPr lang="en-US" sz="2800" dirty="0" smtClean="0">
                <a:cs typeface="Arial" charset="0"/>
              </a:rPr>
              <a:t>in </a:t>
            </a:r>
            <a:r>
              <a:rPr lang="en-US" sz="2800" dirty="0">
                <a:cs typeface="Arial" charset="0"/>
              </a:rPr>
              <a:t>and out of </a:t>
            </a:r>
            <a:r>
              <a:rPr lang="en-US" sz="2800" dirty="0" err="1">
                <a:cs typeface="Arial" charset="0"/>
              </a:rPr>
              <a:t>GridLAB</a:t>
            </a:r>
            <a:r>
              <a:rPr lang="en-US" sz="2800" dirty="0">
                <a:cs typeface="Arial" charset="0"/>
              </a:rPr>
              <a:t>-D.</a:t>
            </a:r>
          </a:p>
        </p:txBody>
      </p:sp>
      <p:sp>
        <p:nvSpPr>
          <p:cNvPr id="11" name="Rectangle 2"/>
          <p:cNvSpPr txBox="1">
            <a:spLocks noGrp="1" noChangeArrowheads="1"/>
          </p:cNvSpPr>
          <p:nvPr>
            <p:ph type="ctrTitle"/>
          </p:nvPr>
        </p:nvSpPr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lang="en-US" sz="4400" dirty="0">
                <a:latin typeface="Arial" pitchFamily="34" charset="0"/>
                <a:ea typeface="+mj-ea"/>
                <a:cs typeface="Arial" pitchFamily="34" charset="0"/>
              </a:rPr>
              <a:t>Data Input and Output</a:t>
            </a:r>
          </a:p>
        </p:txBody>
      </p:sp>
    </p:spTree>
    <p:extLst>
      <p:ext uri="{BB962C8B-B14F-4D97-AF65-F5344CB8AC3E}">
        <p14:creationId xmlns:p14="http://schemas.microsoft.com/office/powerpoint/2010/main" val="22401001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cs typeface="Arial" charset="0"/>
              </a:rPr>
              <a:t>Extracting </a:t>
            </a:r>
            <a:r>
              <a:rPr lang="en-US" dirty="0" smtClean="0">
                <a:latin typeface="Arial" charset="0"/>
                <a:cs typeface="Arial" charset="0"/>
              </a:rPr>
              <a:t>final results</a:t>
            </a:r>
            <a:r>
              <a:rPr lang="en-US" dirty="0">
                <a:latin typeface="Arial" charset="0"/>
                <a:cs typeface="Arial" charset="0"/>
              </a:rPr>
              <a:t>: </a:t>
            </a:r>
            <a:r>
              <a:rPr lang="en-US" dirty="0" smtClean="0">
                <a:latin typeface="Arial" charset="0"/>
                <a:cs typeface="Arial" charset="0"/>
              </a:rPr>
              <a:t>XML dump</a:t>
            </a:r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sz="quarter" idx="14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latin typeface="Arial" pitchFamily="34" charset="0"/>
                <a:ea typeface="ＭＳ Ｐゴシック" charset="-128"/>
                <a:cs typeface="Arial" pitchFamily="34" charset="0"/>
              </a:rPr>
              <a:t>XML files describe models</a:t>
            </a:r>
          </a:p>
          <a:p>
            <a:pPr lvl="1">
              <a:defRPr/>
            </a:pPr>
            <a:r>
              <a:rPr lang="en-US" sz="2200" dirty="0" smtClean="0">
                <a:latin typeface="Arial" pitchFamily="34" charset="0"/>
                <a:ea typeface="ＭＳ Ｐゴシック" charset="-128"/>
                <a:cs typeface="Arial" pitchFamily="34" charset="0"/>
              </a:rPr>
              <a:t>Classes, objects, players, recorders and clocks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latin typeface="Arial" pitchFamily="34" charset="0"/>
                <a:ea typeface="ＭＳ Ｐゴシック" charset="-128"/>
                <a:cs typeface="Arial" pitchFamily="34" charset="0"/>
              </a:rPr>
              <a:t>Strengths</a:t>
            </a:r>
            <a:endParaRPr lang="en-US" sz="2800" dirty="0">
              <a:ea typeface="ＭＳ Ｐゴシック" charset="-128"/>
            </a:endParaRPr>
          </a:p>
          <a:p>
            <a:pPr lvl="1">
              <a:defRPr/>
            </a:pPr>
            <a:r>
              <a:rPr lang="en-US" sz="2200" dirty="0" smtClean="0">
                <a:latin typeface="Arial" pitchFamily="34" charset="0"/>
                <a:ea typeface="ＭＳ Ｐゴシック" charset="-128"/>
                <a:cs typeface="Arial" pitchFamily="34" charset="0"/>
              </a:rPr>
              <a:t>Highly compatible with other software</a:t>
            </a:r>
          </a:p>
          <a:p>
            <a:pPr lvl="1">
              <a:defRPr/>
            </a:pPr>
            <a:r>
              <a:rPr lang="en-US" dirty="0" smtClean="0">
                <a:latin typeface="Arial" pitchFamily="34" charset="0"/>
                <a:ea typeface="ＭＳ Ｐゴシック" charset="-128"/>
                <a:cs typeface="Arial" pitchFamily="34" charset="0"/>
              </a:rPr>
              <a:t>Faithful representation of a single model instance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latin typeface="Arial" pitchFamily="34" charset="0"/>
                <a:ea typeface="ＭＳ Ｐゴシック" charset="-128"/>
                <a:cs typeface="Arial" pitchFamily="34" charset="0"/>
              </a:rPr>
              <a:t>Weaknesses</a:t>
            </a:r>
          </a:p>
          <a:p>
            <a:pPr lvl="1">
              <a:defRPr/>
            </a:pPr>
            <a:r>
              <a:rPr lang="en-US" dirty="0" smtClean="0">
                <a:latin typeface="Arial" pitchFamily="34" charset="0"/>
                <a:ea typeface="ＭＳ Ｐゴシック" charset="-128"/>
                <a:cs typeface="Arial" pitchFamily="34" charset="0"/>
              </a:rPr>
              <a:t>Viewing and editing only with third-party tools</a:t>
            </a:r>
          </a:p>
          <a:p>
            <a:pPr lvl="1">
              <a:defRPr/>
            </a:pPr>
            <a:r>
              <a:rPr lang="en-US" dirty="0" smtClean="0">
                <a:latin typeface="Arial" pitchFamily="34" charset="0"/>
                <a:ea typeface="ＭＳ Ｐゴシック" charset="-128"/>
                <a:cs typeface="Arial" pitchFamily="34" charset="0"/>
              </a:rPr>
              <a:t>Rigid (non-parametric) syntax</a:t>
            </a:r>
          </a:p>
          <a:p>
            <a:pPr lvl="1">
              <a:defRPr/>
            </a:pPr>
            <a:r>
              <a:rPr lang="en-US" dirty="0" smtClean="0">
                <a:latin typeface="Arial" pitchFamily="34" charset="0"/>
                <a:ea typeface="ＭＳ Ｐゴシック" charset="-128"/>
                <a:cs typeface="Arial" pitchFamily="34" charset="0"/>
              </a:rPr>
              <a:t>Not good for creating large complex models</a:t>
            </a:r>
          </a:p>
          <a:p>
            <a:pPr lvl="1">
              <a:defRPr/>
            </a:pPr>
            <a:r>
              <a:rPr lang="en-US" dirty="0" smtClean="0">
                <a:latin typeface="Arial" pitchFamily="34" charset="0"/>
                <a:ea typeface="ＭＳ Ｐゴシック" charset="-128"/>
                <a:cs typeface="Arial" pitchFamily="34" charset="0"/>
              </a:rPr>
              <a:t>No populations or distribution allowed</a:t>
            </a:r>
          </a:p>
          <a:p>
            <a:pPr lvl="1">
              <a:defRPr/>
            </a:pPr>
            <a:r>
              <a:rPr lang="en-US" dirty="0" smtClean="0">
                <a:latin typeface="Arial" pitchFamily="34" charset="0"/>
                <a:ea typeface="ＭＳ Ｐゴシック" charset="-128"/>
                <a:cs typeface="Arial" pitchFamily="34" charset="0"/>
              </a:rPr>
              <a:t>Not easily used for extraction of time series data</a:t>
            </a:r>
          </a:p>
        </p:txBody>
      </p:sp>
    </p:spTree>
    <p:extLst>
      <p:ext uri="{BB962C8B-B14F-4D97-AF65-F5344CB8AC3E}">
        <p14:creationId xmlns:p14="http://schemas.microsoft.com/office/powerpoint/2010/main" val="23079313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cs typeface="Arial" charset="0"/>
              </a:rPr>
              <a:t>Extracting </a:t>
            </a:r>
            <a:r>
              <a:rPr lang="en-US" dirty="0" smtClean="0">
                <a:latin typeface="Arial" charset="0"/>
                <a:cs typeface="Arial" charset="0"/>
              </a:rPr>
              <a:t>intermediate results</a:t>
            </a:r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latin typeface="Arial" charset="0"/>
                <a:cs typeface="Arial" charset="0"/>
              </a:rPr>
              <a:t>Recorders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Samples a single object’s properties at designated times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Handles unit conversion if unit is specified</a:t>
            </a:r>
            <a:endParaRPr lang="en-US" dirty="0">
              <a:latin typeface="Arial" charset="0"/>
              <a:cs typeface="Arial" charset="0"/>
            </a:endParaRP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Samples stored in file</a:t>
            </a:r>
            <a:r>
              <a:rPr lang="en-US" dirty="0">
                <a:latin typeface="Arial" charset="0"/>
                <a:cs typeface="Arial" charset="0"/>
              </a:rPr>
              <a:t> </a:t>
            </a:r>
            <a:r>
              <a:rPr lang="en-US" dirty="0" smtClean="0">
                <a:latin typeface="Arial" charset="0"/>
                <a:cs typeface="Arial" charset="0"/>
              </a:rPr>
              <a:t>or database (depends on module)</a:t>
            </a:r>
            <a:endParaRPr lang="en-US" dirty="0">
              <a:latin typeface="Arial" charset="0"/>
              <a:cs typeface="Arial" charset="0"/>
            </a:endParaRPr>
          </a:p>
          <a:p>
            <a:pPr lvl="1"/>
            <a:r>
              <a:rPr lang="en-US" dirty="0">
                <a:latin typeface="Arial" charset="0"/>
                <a:cs typeface="Arial" charset="0"/>
              </a:rPr>
              <a:t>Triggers </a:t>
            </a:r>
            <a:r>
              <a:rPr lang="en-US" dirty="0" smtClean="0">
                <a:latin typeface="Arial" charset="0"/>
                <a:cs typeface="Arial" charset="0"/>
              </a:rPr>
              <a:t>can start recording conditionally</a:t>
            </a:r>
            <a:endParaRPr lang="en-US" dirty="0">
              <a:latin typeface="Arial" charset="0"/>
              <a:cs typeface="Arial" charset="0"/>
            </a:endParaRP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Limits can end recording conditionally</a:t>
            </a:r>
          </a:p>
          <a:p>
            <a:r>
              <a:rPr lang="en-US" dirty="0" smtClean="0">
                <a:latin typeface="Arial" charset="0"/>
                <a:cs typeface="Arial" charset="0"/>
              </a:rPr>
              <a:t>Multi-recorder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Multi-object variant records several objects</a:t>
            </a:r>
          </a:p>
          <a:p>
            <a:r>
              <a:rPr lang="en-US" dirty="0" smtClean="0">
                <a:latin typeface="Arial" charset="0"/>
                <a:cs typeface="Arial" charset="0"/>
              </a:rPr>
              <a:t>Collector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Aggregates samples (e.g., mean, </a:t>
            </a:r>
            <a:r>
              <a:rPr lang="en-US" dirty="0" err="1" smtClean="0">
                <a:latin typeface="Arial" charset="0"/>
                <a:cs typeface="Arial" charset="0"/>
              </a:rPr>
              <a:t>stdev</a:t>
            </a:r>
            <a:r>
              <a:rPr lang="en-US" dirty="0" smtClean="0">
                <a:latin typeface="Arial" charset="0"/>
                <a:cs typeface="Arial" charset="0"/>
              </a:rPr>
              <a:t>, min, max, etc.)</a:t>
            </a:r>
          </a:p>
          <a:p>
            <a:r>
              <a:rPr lang="en-US" dirty="0">
                <a:latin typeface="Arial" charset="0"/>
                <a:cs typeface="Arial" charset="0"/>
              </a:rPr>
              <a:t>Histogram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Counts samples in bins, saves and reset at </a:t>
            </a:r>
            <a:r>
              <a:rPr lang="en-US" dirty="0" smtClean="0">
                <a:latin typeface="Arial" charset="0"/>
                <a:cs typeface="Arial" charset="0"/>
              </a:rPr>
              <a:t>intervals</a:t>
            </a:r>
            <a:endParaRPr 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005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</a:rPr>
              <a:t>Agent-based simulations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sz="2400" dirty="0">
                <a:latin typeface="Arial" charset="0"/>
                <a:ea typeface="ＭＳ Ｐゴシック" charset="0"/>
              </a:rPr>
              <a:t>What does agent-based mean?</a:t>
            </a:r>
          </a:p>
          <a:p>
            <a:pPr lvl="1" eaLnBrk="1" hangingPunct="1">
              <a:lnSpc>
                <a:spcPct val="100000"/>
              </a:lnSpc>
            </a:pPr>
            <a:r>
              <a:rPr lang="en-US" sz="2000" dirty="0" smtClean="0">
                <a:latin typeface="Arial" charset="0"/>
                <a:ea typeface="ＭＳ Ｐゴシック" charset="0"/>
              </a:rPr>
              <a:t>Changing </a:t>
            </a:r>
            <a:r>
              <a:rPr lang="en-US" sz="2000" dirty="0">
                <a:latin typeface="Arial" charset="0"/>
                <a:ea typeface="ＭＳ Ｐゴシック" charset="0"/>
              </a:rPr>
              <a:t>states of 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each device is modeled </a:t>
            </a:r>
            <a:r>
              <a:rPr lang="en-US" sz="2000" dirty="0">
                <a:latin typeface="Arial" charset="0"/>
                <a:ea typeface="ＭＳ Ｐゴシック" charset="0"/>
              </a:rPr>
              <a:t>independently</a:t>
            </a:r>
          </a:p>
          <a:p>
            <a:pPr lvl="1" eaLnBrk="1" hangingPunct="1">
              <a:lnSpc>
                <a:spcPct val="100000"/>
              </a:lnSpc>
            </a:pPr>
            <a:r>
              <a:rPr lang="en-US" sz="2000" dirty="0" smtClean="0">
                <a:latin typeface="Arial" charset="0"/>
                <a:ea typeface="ＭＳ Ｐゴシック" charset="0"/>
              </a:rPr>
              <a:t>Interactions </a:t>
            </a:r>
            <a:r>
              <a:rPr lang="en-US" sz="2000" dirty="0">
                <a:latin typeface="Arial" charset="0"/>
                <a:ea typeface="ＭＳ Ｐゴシック" charset="0"/>
              </a:rPr>
              <a:t>between individuals are captured</a:t>
            </a:r>
          </a:p>
          <a:p>
            <a:pPr lvl="1" eaLnBrk="1" hangingPunct="1">
              <a:lnSpc>
                <a:spcPct val="100000"/>
              </a:lnSpc>
            </a:pPr>
            <a:r>
              <a:rPr lang="en-US" sz="2000" dirty="0" smtClean="0">
                <a:latin typeface="Arial" charset="0"/>
                <a:ea typeface="ＭＳ Ｐゴシック" charset="0"/>
              </a:rPr>
              <a:t>Environment </a:t>
            </a:r>
            <a:r>
              <a:rPr lang="en-US" sz="2000" dirty="0">
                <a:latin typeface="Arial" charset="0"/>
                <a:ea typeface="ＭＳ Ｐゴシック" charset="0"/>
              </a:rPr>
              <a:t>in which 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agents evolve </a:t>
            </a:r>
            <a:r>
              <a:rPr lang="en-US" sz="2000" i="1" dirty="0" smtClean="0">
                <a:latin typeface="Arial" charset="0"/>
                <a:ea typeface="ＭＳ Ｐゴシック" charset="0"/>
              </a:rPr>
              <a:t>emerges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 from interactions</a:t>
            </a:r>
            <a:endParaRPr lang="en-US" sz="2000" dirty="0">
              <a:latin typeface="Arial" charset="0"/>
              <a:ea typeface="ＭＳ Ｐゴシック" charset="0"/>
            </a:endParaRPr>
          </a:p>
          <a:p>
            <a:pPr eaLnBrk="1" hangingPunct="1">
              <a:lnSpc>
                <a:spcPct val="100000"/>
              </a:lnSpc>
            </a:pPr>
            <a:r>
              <a:rPr lang="en-US" sz="2400" dirty="0">
                <a:latin typeface="Arial" charset="0"/>
                <a:ea typeface="ＭＳ Ｐゴシック" charset="0"/>
              </a:rPr>
              <a:t>Examples:</a:t>
            </a:r>
          </a:p>
          <a:p>
            <a:pPr lvl="1" eaLnBrk="1" hangingPunct="1">
              <a:lnSpc>
                <a:spcPct val="100000"/>
              </a:lnSpc>
            </a:pPr>
            <a:r>
              <a:rPr lang="en-US" sz="2000" dirty="0">
                <a:latin typeface="Arial" charset="0"/>
                <a:ea typeface="ＭＳ Ｐゴシック" charset="0"/>
              </a:rPr>
              <a:t>Social </a:t>
            </a:r>
            <a:r>
              <a:rPr lang="en-US" sz="2000" dirty="0" err="1">
                <a:latin typeface="Arial" charset="0"/>
                <a:ea typeface="ＭＳ Ｐゴシック" charset="0"/>
              </a:rPr>
              <a:t>sims</a:t>
            </a:r>
            <a:r>
              <a:rPr lang="en-US" sz="2000" dirty="0">
                <a:latin typeface="Arial" charset="0"/>
                <a:ea typeface="ＭＳ Ｐゴシック" charset="0"/>
              </a:rPr>
              <a:t> (e.g., Repast, Swarm)</a:t>
            </a:r>
          </a:p>
          <a:p>
            <a:pPr lvl="1" eaLnBrk="1" hangingPunct="1">
              <a:lnSpc>
                <a:spcPct val="100000"/>
              </a:lnSpc>
            </a:pPr>
            <a:r>
              <a:rPr lang="en-US" sz="2000" dirty="0">
                <a:latin typeface="Arial" charset="0"/>
                <a:ea typeface="ＭＳ Ｐゴシック" charset="0"/>
              </a:rPr>
              <a:t>Computational economics (e.g., AMES)</a:t>
            </a:r>
          </a:p>
          <a:p>
            <a:pPr lvl="1" eaLnBrk="1" hangingPunct="1">
              <a:lnSpc>
                <a:spcPct val="100000"/>
              </a:lnSpc>
            </a:pPr>
            <a:r>
              <a:rPr lang="en-US" sz="2000" dirty="0">
                <a:latin typeface="Arial" charset="0"/>
                <a:ea typeface="ＭＳ Ｐゴシック" charset="0"/>
              </a:rPr>
              <a:t>Engineered systems (e.g., TRANSIM)</a:t>
            </a:r>
          </a:p>
          <a:p>
            <a:pPr eaLnBrk="1" hangingPunct="1">
              <a:lnSpc>
                <a:spcPct val="100000"/>
              </a:lnSpc>
            </a:pPr>
            <a:r>
              <a:rPr lang="en-US" sz="2400" dirty="0">
                <a:latin typeface="Arial" charset="0"/>
                <a:ea typeface="ＭＳ Ｐゴシック" charset="0"/>
              </a:rPr>
              <a:t>Not examples:</a:t>
            </a:r>
          </a:p>
          <a:p>
            <a:pPr lvl="1" eaLnBrk="1" hangingPunct="1">
              <a:lnSpc>
                <a:spcPct val="100000"/>
              </a:lnSpc>
            </a:pPr>
            <a:r>
              <a:rPr lang="en-US" sz="2000" dirty="0" err="1">
                <a:latin typeface="Arial" charset="0"/>
                <a:ea typeface="ＭＳ Ｐゴシック" charset="0"/>
              </a:rPr>
              <a:t>Simcity</a:t>
            </a:r>
            <a:r>
              <a:rPr lang="en-US" sz="2000" dirty="0">
                <a:latin typeface="Arial" charset="0"/>
                <a:ea typeface="ＭＳ Ｐゴシック" charset="0"/>
              </a:rPr>
              <a:t> (it</a:t>
            </a:r>
            <a:r>
              <a:rPr lang="ja-JP" altLang="en-US" sz="2000" dirty="0">
                <a:latin typeface="Arial" charset="0"/>
                <a:ea typeface="ＭＳ Ｐゴシック" charset="0"/>
              </a:rPr>
              <a:t>’</a:t>
            </a:r>
            <a:r>
              <a:rPr lang="en-US" sz="2000" dirty="0">
                <a:latin typeface="Arial" charset="0"/>
                <a:ea typeface="ＭＳ Ｐゴシック" charset="0"/>
              </a:rPr>
              <a:t>s cellular automaton-based simulation)</a:t>
            </a:r>
          </a:p>
          <a:p>
            <a:pPr lvl="1" eaLnBrk="1" hangingPunct="1">
              <a:lnSpc>
                <a:spcPct val="100000"/>
              </a:lnSpc>
            </a:pPr>
            <a:r>
              <a:rPr lang="en-US" sz="2000" dirty="0">
                <a:latin typeface="Arial" charset="0"/>
                <a:ea typeface="ＭＳ Ｐゴシック" charset="0"/>
              </a:rPr>
              <a:t>Flight simulator (it</a:t>
            </a:r>
            <a:r>
              <a:rPr lang="ja-JP" altLang="en-US" sz="2000" dirty="0">
                <a:latin typeface="Arial" charset="0"/>
                <a:ea typeface="ＭＳ Ｐゴシック" charset="0"/>
              </a:rPr>
              <a:t>’</a:t>
            </a:r>
            <a:r>
              <a:rPr lang="en-US" sz="2000" dirty="0">
                <a:latin typeface="Arial" charset="0"/>
                <a:ea typeface="ＭＳ Ｐゴシック" charset="0"/>
              </a:rPr>
              <a:t>s a model-based simulation)</a:t>
            </a:r>
          </a:p>
          <a:p>
            <a:pPr lvl="1" eaLnBrk="1" hangingPunct="1">
              <a:lnSpc>
                <a:spcPct val="100000"/>
              </a:lnSpc>
            </a:pPr>
            <a:r>
              <a:rPr lang="en-US" sz="2000" dirty="0">
                <a:latin typeface="Arial" charset="0"/>
                <a:ea typeface="ＭＳ Ｐゴシック" charset="0"/>
              </a:rPr>
              <a:t>EPRI DSS (implementation of an algebraic solution)</a:t>
            </a:r>
          </a:p>
          <a:p>
            <a:pPr lvl="1" eaLnBrk="1" hangingPunct="1">
              <a:lnSpc>
                <a:spcPct val="100000"/>
              </a:lnSpc>
            </a:pPr>
            <a:r>
              <a:rPr lang="en-US" sz="2000" dirty="0">
                <a:latin typeface="Arial" charset="0"/>
                <a:ea typeface="ＭＳ Ｐゴシック" charset="0"/>
              </a:rPr>
              <a:t>Any stochastic simulation/model</a:t>
            </a:r>
          </a:p>
          <a:p>
            <a:pPr lvl="1" eaLnBrk="1" hangingPunct="1">
              <a:lnSpc>
                <a:spcPct val="100000"/>
              </a:lnSpc>
              <a:buFontTx/>
              <a:buNone/>
            </a:pPr>
            <a:endParaRPr lang="en-US" sz="2000" dirty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4851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cs typeface="Arial" charset="0"/>
              </a:rPr>
              <a:t>Introducing </a:t>
            </a:r>
            <a:r>
              <a:rPr lang="en-US" dirty="0" smtClean="0">
                <a:latin typeface="Arial" charset="0"/>
                <a:cs typeface="Arial" charset="0"/>
              </a:rPr>
              <a:t>data</a:t>
            </a:r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Arial" charset="0"/>
                <a:cs typeface="Arial" charset="0"/>
              </a:rPr>
              <a:t>Players </a:t>
            </a:r>
            <a:endParaRPr lang="en-US" dirty="0" smtClean="0">
              <a:latin typeface="Arial" charset="0"/>
              <a:cs typeface="Arial" charset="0"/>
            </a:endParaRP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Alter </a:t>
            </a:r>
            <a:r>
              <a:rPr lang="en-US" dirty="0">
                <a:latin typeface="Arial" charset="0"/>
                <a:cs typeface="Arial" charset="0"/>
              </a:rPr>
              <a:t>object properties </a:t>
            </a:r>
            <a:r>
              <a:rPr lang="en-US" dirty="0" smtClean="0">
                <a:latin typeface="Arial" charset="0"/>
                <a:cs typeface="Arial" charset="0"/>
              </a:rPr>
              <a:t>at designated times</a:t>
            </a:r>
            <a:endParaRPr lang="en-US" dirty="0">
              <a:latin typeface="Arial" charset="0"/>
              <a:cs typeface="Arial" charset="0"/>
            </a:endParaRPr>
          </a:p>
          <a:p>
            <a:pPr lvl="1"/>
            <a:r>
              <a:rPr lang="en-US" dirty="0">
                <a:latin typeface="Arial" charset="0"/>
                <a:cs typeface="Arial" charset="0"/>
              </a:rPr>
              <a:t>Used to alter boundary conditions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Can use relative time </a:t>
            </a:r>
            <a:r>
              <a:rPr lang="en-US" dirty="0">
                <a:latin typeface="Arial" charset="0"/>
                <a:cs typeface="Arial" charset="0"/>
              </a:rPr>
              <a:t>and </a:t>
            </a:r>
            <a:r>
              <a:rPr lang="en-US" dirty="0" smtClean="0">
                <a:latin typeface="Arial" charset="0"/>
                <a:cs typeface="Arial" charset="0"/>
              </a:rPr>
              <a:t>looped</a:t>
            </a:r>
          </a:p>
          <a:p>
            <a:r>
              <a:rPr lang="en-US" dirty="0" smtClean="0">
                <a:latin typeface="Arial" charset="0"/>
                <a:cs typeface="Arial" charset="0"/>
              </a:rPr>
              <a:t>Shapers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Schedules (using POSIX </a:t>
            </a:r>
            <a:r>
              <a:rPr lang="en-US" i="1" dirty="0" err="1" smtClean="0">
                <a:latin typeface="Arial" charset="0"/>
                <a:cs typeface="Arial" charset="0"/>
              </a:rPr>
              <a:t>cron</a:t>
            </a:r>
            <a:r>
              <a:rPr lang="en-US" dirty="0" smtClean="0">
                <a:latin typeface="Arial" charset="0"/>
                <a:cs typeface="Arial" charset="0"/>
              </a:rPr>
              <a:t> standard)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Amplitude</a:t>
            </a:r>
            <a:r>
              <a:rPr lang="en-US" dirty="0">
                <a:latin typeface="Arial" charset="0"/>
                <a:cs typeface="Arial" charset="0"/>
              </a:rPr>
              <a:t>: copies value directly 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Pulse-width: on/off with a probability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Queues: accrues to threshold before </a:t>
            </a:r>
            <a:r>
              <a:rPr lang="ja-JP" altLang="en-US" dirty="0">
                <a:latin typeface="Arial" charset="0"/>
                <a:cs typeface="Arial" charset="0"/>
              </a:rPr>
              <a:t>“</a:t>
            </a:r>
            <a:r>
              <a:rPr lang="en-US" dirty="0">
                <a:latin typeface="Arial" charset="0"/>
                <a:cs typeface="Arial" charset="0"/>
              </a:rPr>
              <a:t>on</a:t>
            </a:r>
            <a:r>
              <a:rPr lang="ja-JP" altLang="en-US" dirty="0">
                <a:latin typeface="Arial" charset="0"/>
                <a:cs typeface="Arial" charset="0"/>
              </a:rPr>
              <a:t>”</a:t>
            </a:r>
            <a:endParaRPr lang="en-US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3950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Tape Module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sz="quarter" idx="14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Arial" charset="0"/>
              </a:rPr>
              <a:t>Changing properties</a:t>
            </a:r>
            <a:endParaRPr lang="en-US" dirty="0">
              <a:latin typeface="Arial" charset="0"/>
            </a:endParaRPr>
          </a:p>
          <a:p>
            <a:pPr lvl="1" eaLnBrk="1" hangingPunct="1"/>
            <a:r>
              <a:rPr lang="en-US" dirty="0">
                <a:latin typeface="Arial" charset="0"/>
              </a:rPr>
              <a:t>Player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Shaper</a:t>
            </a:r>
            <a:endParaRPr lang="en-US" dirty="0">
              <a:latin typeface="Arial" charset="0"/>
            </a:endParaRPr>
          </a:p>
          <a:p>
            <a:r>
              <a:rPr lang="en-US" dirty="0" smtClean="0"/>
              <a:t>Sampling </a:t>
            </a:r>
            <a:r>
              <a:rPr lang="en-US" dirty="0"/>
              <a:t>properties</a:t>
            </a:r>
          </a:p>
          <a:p>
            <a:pPr lvl="1"/>
            <a:r>
              <a:rPr lang="en-US" dirty="0">
                <a:latin typeface="Arial" charset="0"/>
              </a:rPr>
              <a:t>Recorder</a:t>
            </a:r>
          </a:p>
          <a:p>
            <a:pPr lvl="1"/>
            <a:r>
              <a:rPr lang="en-US" dirty="0" err="1">
                <a:latin typeface="Arial" charset="0"/>
              </a:rPr>
              <a:t>M</a:t>
            </a:r>
            <a:r>
              <a:rPr lang="en-US" dirty="0" err="1"/>
              <a:t>ulti_recorder</a:t>
            </a:r>
            <a:endParaRPr lang="en-US" dirty="0"/>
          </a:p>
          <a:p>
            <a:pPr lvl="1"/>
            <a:r>
              <a:rPr lang="en-US" dirty="0"/>
              <a:t>Collector</a:t>
            </a:r>
          </a:p>
          <a:p>
            <a:pPr lvl="1"/>
            <a:r>
              <a:rPr lang="en-US" dirty="0"/>
              <a:t>Histogram</a:t>
            </a:r>
          </a:p>
          <a:p>
            <a:pPr lvl="1"/>
            <a:r>
              <a:rPr lang="en-US" dirty="0" err="1"/>
              <a:t>Group_recorder</a:t>
            </a:r>
            <a:endParaRPr lang="en-US" dirty="0"/>
          </a:p>
          <a:p>
            <a:pPr lvl="1"/>
            <a:r>
              <a:rPr lang="en-US" dirty="0" err="1"/>
              <a:t>Violation_recorder</a:t>
            </a:r>
            <a:endParaRPr lang="en-US" dirty="0"/>
          </a:p>
          <a:p>
            <a:endParaRPr lang="en-US" dirty="0"/>
          </a:p>
          <a:p>
            <a:pPr lvl="1" eaLnBrk="1" hangingPunct="1"/>
            <a:endParaRPr lang="en-US" dirty="0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MySQL Module</a:t>
            </a:r>
          </a:p>
          <a:p>
            <a:pPr lvl="1"/>
            <a:r>
              <a:rPr lang="en-US" dirty="0" smtClean="0"/>
              <a:t>Database</a:t>
            </a:r>
          </a:p>
          <a:p>
            <a:r>
              <a:rPr lang="en-US" dirty="0" smtClean="0"/>
              <a:t>Mimics tape module</a:t>
            </a:r>
          </a:p>
          <a:p>
            <a:pPr lvl="1"/>
            <a:r>
              <a:rPr lang="en-US" dirty="0" smtClean="0"/>
              <a:t>Player</a:t>
            </a:r>
          </a:p>
          <a:p>
            <a:pPr lvl="1"/>
            <a:r>
              <a:rPr lang="en-US" dirty="0" smtClean="0"/>
              <a:t>Recorder</a:t>
            </a:r>
          </a:p>
          <a:p>
            <a:pPr lvl="1"/>
            <a:r>
              <a:rPr lang="en-US" dirty="0" smtClean="0"/>
              <a:t>Collector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Internal data sources and links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Schedules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Represent periodic data (minute, hour, day, month, weekday)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More efficient than player or shaper objects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Preloaded into core memory on initialization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Often used in </a:t>
            </a:r>
            <a:r>
              <a:rPr lang="en-US" dirty="0">
                <a:latin typeface="Arial" charset="0"/>
                <a:cs typeface="Arial" charset="0"/>
              </a:rPr>
              <a:t>conjunction with </a:t>
            </a:r>
            <a:r>
              <a:rPr lang="en-US" b="1" dirty="0" err="1" smtClean="0">
                <a:latin typeface="Arial" charset="0"/>
                <a:cs typeface="Arial" charset="0"/>
              </a:rPr>
              <a:t>loadshape</a:t>
            </a:r>
            <a:r>
              <a:rPr lang="en-US" dirty="0">
                <a:latin typeface="Arial" charset="0"/>
                <a:cs typeface="Arial" charset="0"/>
              </a:rPr>
              <a:t> </a:t>
            </a:r>
            <a:r>
              <a:rPr lang="en-US" dirty="0" smtClean="0">
                <a:latin typeface="Arial" charset="0"/>
                <a:cs typeface="Arial" charset="0"/>
              </a:rPr>
              <a:t>and </a:t>
            </a:r>
            <a:r>
              <a:rPr lang="en-US" b="1" dirty="0" err="1" smtClean="0">
                <a:latin typeface="Arial" charset="0"/>
                <a:cs typeface="Arial" charset="0"/>
              </a:rPr>
              <a:t>enduse</a:t>
            </a:r>
            <a:endParaRPr lang="en-US" b="1" dirty="0" smtClean="0">
              <a:latin typeface="Arial" charset="0"/>
              <a:cs typeface="Arial" charset="0"/>
            </a:endParaRPr>
          </a:p>
          <a:p>
            <a:r>
              <a:rPr lang="en-US" dirty="0" smtClean="0">
                <a:latin typeface="Arial" charset="0"/>
                <a:cs typeface="Arial" charset="0"/>
              </a:rPr>
              <a:t>Transforms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Defines reusable functions to transform a source property and apply it to a destination property</a:t>
            </a:r>
          </a:p>
          <a:p>
            <a:r>
              <a:rPr lang="en-US" dirty="0" smtClean="0">
                <a:latin typeface="Arial" charset="0"/>
                <a:cs typeface="Arial" charset="0"/>
              </a:rPr>
              <a:t>Filter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Defines a reusable discrete-time digital filter to transform a source property and apply the result to a destination property</a:t>
            </a:r>
            <a:endParaRPr lang="en-US" dirty="0">
              <a:latin typeface="Arial" charset="0"/>
              <a:cs typeface="Arial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5458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MySQL module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Implements same functionality as tape module</a:t>
            </a:r>
          </a:p>
          <a:p>
            <a:endParaRPr lang="en-US" dirty="0"/>
          </a:p>
          <a:p>
            <a:r>
              <a:rPr lang="en-US" dirty="0" smtClean="0"/>
              <a:t>Global variables for </a:t>
            </a:r>
            <a:r>
              <a:rPr lang="en-US" dirty="0" err="1" smtClean="0"/>
              <a:t>mysql</a:t>
            </a:r>
            <a:r>
              <a:rPr lang="en-US" dirty="0" smtClean="0"/>
              <a:t> module:</a:t>
            </a:r>
          </a:p>
          <a:p>
            <a:pPr marL="233362" lvl="1" indent="0">
              <a:buNone/>
            </a:pPr>
            <a:r>
              <a:rPr lang="en-US" b="1" dirty="0">
                <a:latin typeface="Courier New"/>
                <a:cs typeface="Courier New"/>
              </a:rPr>
              <a:t>module </a:t>
            </a:r>
            <a:r>
              <a:rPr lang="en-US" b="1" dirty="0" err="1">
                <a:latin typeface="Courier New"/>
                <a:cs typeface="Courier New"/>
              </a:rPr>
              <a:t>mysql</a:t>
            </a:r>
            <a:r>
              <a:rPr lang="en-US" b="1" dirty="0">
                <a:latin typeface="Courier New"/>
                <a:cs typeface="Courier New"/>
              </a:rPr>
              <a:t> {</a:t>
            </a:r>
          </a:p>
          <a:p>
            <a:pPr marL="233362" lvl="1" indent="0">
              <a:buNone/>
            </a:pPr>
            <a:r>
              <a:rPr lang="en-US" b="1" dirty="0">
                <a:latin typeface="Courier New"/>
                <a:cs typeface="Courier New"/>
              </a:rPr>
              <a:t>  hostname "</a:t>
            </a:r>
            <a:r>
              <a:rPr lang="en-US" b="1" dirty="0" err="1">
                <a:latin typeface="Courier New"/>
                <a:cs typeface="Courier New"/>
              </a:rPr>
              <a:t>localhost</a:t>
            </a:r>
            <a:r>
              <a:rPr lang="en-US" b="1" dirty="0">
                <a:latin typeface="Courier New"/>
                <a:cs typeface="Courier New"/>
              </a:rPr>
              <a:t>";</a:t>
            </a:r>
          </a:p>
          <a:p>
            <a:pPr marL="233362" lvl="1" indent="0">
              <a:buNone/>
            </a:pPr>
            <a:r>
              <a:rPr lang="en-US" b="1" dirty="0">
                <a:latin typeface="Courier New"/>
                <a:cs typeface="Courier New"/>
              </a:rPr>
              <a:t>  username "</a:t>
            </a:r>
            <a:r>
              <a:rPr lang="en-US" b="1" dirty="0" err="1">
                <a:latin typeface="Courier New"/>
                <a:cs typeface="Courier New"/>
              </a:rPr>
              <a:t>gridlabd</a:t>
            </a:r>
            <a:r>
              <a:rPr lang="en-US" b="1" dirty="0">
                <a:latin typeface="Courier New"/>
                <a:cs typeface="Courier New"/>
              </a:rPr>
              <a:t>";</a:t>
            </a:r>
          </a:p>
          <a:p>
            <a:pPr marL="233362" lvl="1" indent="0">
              <a:buNone/>
            </a:pPr>
            <a:r>
              <a:rPr lang="en-US" b="1" dirty="0">
                <a:latin typeface="Courier New"/>
                <a:cs typeface="Courier New"/>
              </a:rPr>
              <a:t>  password "";</a:t>
            </a:r>
          </a:p>
          <a:p>
            <a:pPr marL="233362" lvl="1" indent="0">
              <a:buNone/>
            </a:pPr>
            <a:r>
              <a:rPr lang="en-US" b="1" dirty="0">
                <a:latin typeface="Courier New"/>
                <a:cs typeface="Courier New"/>
              </a:rPr>
              <a:t>  schema "</a:t>
            </a:r>
            <a:r>
              <a:rPr lang="en-US" b="1" dirty="0" err="1">
                <a:latin typeface="Courier New"/>
                <a:cs typeface="Courier New"/>
              </a:rPr>
              <a:t>gridlabd</a:t>
            </a:r>
            <a:r>
              <a:rPr lang="en-US" b="1" dirty="0">
                <a:latin typeface="Courier New"/>
                <a:cs typeface="Courier New"/>
              </a:rPr>
              <a:t>";</a:t>
            </a:r>
          </a:p>
          <a:p>
            <a:pPr marL="233362" lvl="1" indent="0">
              <a:buNone/>
            </a:pPr>
            <a:r>
              <a:rPr lang="en-US" b="1" dirty="0">
                <a:latin typeface="Courier New"/>
                <a:cs typeface="Courier New"/>
              </a:rPr>
              <a:t>  port 3306;</a:t>
            </a:r>
          </a:p>
          <a:p>
            <a:pPr marL="233362" lvl="1" indent="0">
              <a:buNone/>
            </a:pPr>
            <a:r>
              <a:rPr lang="en-US" b="1" dirty="0">
                <a:latin typeface="Courier New"/>
                <a:cs typeface="Courier New"/>
              </a:rPr>
              <a:t>  </a:t>
            </a:r>
            <a:r>
              <a:rPr lang="en-US" b="1" dirty="0" err="1">
                <a:latin typeface="Courier New"/>
                <a:cs typeface="Courier New"/>
              </a:rPr>
              <a:t>socketname</a:t>
            </a:r>
            <a:r>
              <a:rPr lang="en-US" b="1" dirty="0">
                <a:latin typeface="Courier New"/>
                <a:cs typeface="Courier New"/>
              </a:rPr>
              <a:t> "/</a:t>
            </a:r>
            <a:r>
              <a:rPr lang="en-US" b="1" dirty="0" err="1">
                <a:latin typeface="Courier New"/>
                <a:cs typeface="Courier New"/>
              </a:rPr>
              <a:t>tmp</a:t>
            </a:r>
            <a:r>
              <a:rPr lang="en-US" b="1" dirty="0">
                <a:latin typeface="Courier New"/>
                <a:cs typeface="Courier New"/>
              </a:rPr>
              <a:t>/</a:t>
            </a:r>
            <a:r>
              <a:rPr lang="en-US" b="1" dirty="0" err="1">
                <a:latin typeface="Courier New"/>
                <a:cs typeface="Courier New"/>
              </a:rPr>
              <a:t>mysql.sock</a:t>
            </a:r>
            <a:r>
              <a:rPr lang="en-US" b="1" dirty="0">
                <a:latin typeface="Courier New"/>
                <a:cs typeface="Courier New"/>
              </a:rPr>
              <a:t>";</a:t>
            </a:r>
          </a:p>
          <a:p>
            <a:pPr marL="233362" lvl="1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}</a:t>
            </a:r>
            <a:endParaRPr lang="en-US" b="1" dirty="0">
              <a:latin typeface="Courier New"/>
              <a:cs typeface="Courier New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6286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object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Used by other objects to make queries</a:t>
            </a:r>
          </a:p>
          <a:p>
            <a:pPr lvl="1"/>
            <a:r>
              <a:rPr lang="en-US" dirty="0" smtClean="0"/>
              <a:t>Specify server access/protocol</a:t>
            </a:r>
          </a:p>
          <a:p>
            <a:pPr lvl="1"/>
            <a:r>
              <a:rPr lang="en-US" dirty="0" smtClean="0"/>
              <a:t>Specify default behaviors and options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Multiple database objects allowed</a:t>
            </a:r>
          </a:p>
          <a:p>
            <a:pPr lvl="1"/>
            <a:r>
              <a:rPr lang="en-US" dirty="0" smtClean="0"/>
              <a:t>If multiple used, each object must specify database to use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Options:</a:t>
            </a:r>
          </a:p>
          <a:p>
            <a:pPr lvl="1"/>
            <a:r>
              <a:rPr lang="en-US" dirty="0" smtClean="0"/>
              <a:t>NOCREATE: disables automatic table creation</a:t>
            </a:r>
          </a:p>
          <a:p>
            <a:pPr lvl="1"/>
            <a:r>
              <a:rPr lang="en-US" dirty="0" smtClean="0"/>
              <a:t>NEWDB: destroys old schema before starting simulation</a:t>
            </a:r>
          </a:p>
          <a:p>
            <a:pPr lvl="1"/>
            <a:r>
              <a:rPr lang="en-US" dirty="0" smtClean="0"/>
              <a:t>OVERWRITE: destroys old data before writing new data</a:t>
            </a:r>
          </a:p>
        </p:txBody>
      </p:sp>
    </p:spTree>
    <p:extLst>
      <p:ext uri="{BB962C8B-B14F-4D97-AF65-F5344CB8AC3E}">
        <p14:creationId xmlns:p14="http://schemas.microsoft.com/office/powerpoint/2010/main" val="7884016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object properties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pPr marL="233362" lvl="1" indent="0">
              <a:buNone/>
            </a:pPr>
            <a:r>
              <a:rPr lang="en-US" b="1" dirty="0">
                <a:latin typeface="Courier New"/>
                <a:cs typeface="Courier New"/>
              </a:rPr>
              <a:t>object database {</a:t>
            </a:r>
          </a:p>
          <a:p>
            <a:pPr marL="233362" lvl="1" indent="0">
              <a:buNone/>
            </a:pPr>
            <a:r>
              <a:rPr lang="en-US" b="1" dirty="0">
                <a:latin typeface="Courier New"/>
                <a:cs typeface="Courier New"/>
              </a:rPr>
              <a:t>  hostname "</a:t>
            </a:r>
            <a:r>
              <a:rPr lang="en-US" b="1" dirty="0" err="1">
                <a:latin typeface="Courier New"/>
                <a:cs typeface="Courier New"/>
              </a:rPr>
              <a:t>localhost</a:t>
            </a:r>
            <a:r>
              <a:rPr lang="en-US" b="1" dirty="0">
                <a:latin typeface="Courier New"/>
                <a:cs typeface="Courier New"/>
              </a:rPr>
              <a:t>";</a:t>
            </a:r>
          </a:p>
          <a:p>
            <a:pPr marL="233362" lvl="1" indent="0">
              <a:buNone/>
            </a:pPr>
            <a:r>
              <a:rPr lang="en-US" b="1" dirty="0">
                <a:latin typeface="Courier New"/>
                <a:cs typeface="Courier New"/>
              </a:rPr>
              <a:t>  username "</a:t>
            </a:r>
            <a:r>
              <a:rPr lang="en-US" b="1" dirty="0" err="1">
                <a:latin typeface="Courier New"/>
                <a:cs typeface="Courier New"/>
              </a:rPr>
              <a:t>gridlabd</a:t>
            </a:r>
            <a:r>
              <a:rPr lang="en-US" b="1" dirty="0">
                <a:latin typeface="Courier New"/>
                <a:cs typeface="Courier New"/>
              </a:rPr>
              <a:t>";</a:t>
            </a:r>
          </a:p>
          <a:p>
            <a:pPr marL="233362" lvl="1" indent="0">
              <a:buNone/>
            </a:pPr>
            <a:r>
              <a:rPr lang="en-US" b="1" dirty="0">
                <a:latin typeface="Courier New"/>
                <a:cs typeface="Courier New"/>
              </a:rPr>
              <a:t>  password "";</a:t>
            </a:r>
          </a:p>
          <a:p>
            <a:pPr marL="233362" lvl="1" indent="0">
              <a:buNone/>
            </a:pPr>
            <a:r>
              <a:rPr lang="en-US" b="1" dirty="0">
                <a:latin typeface="Courier New"/>
                <a:cs typeface="Courier New"/>
              </a:rPr>
              <a:t>  schema "</a:t>
            </a:r>
            <a:r>
              <a:rPr lang="en-US" b="1" dirty="0" err="1">
                <a:latin typeface="Courier New"/>
                <a:cs typeface="Courier New"/>
              </a:rPr>
              <a:t>gridlabd</a:t>
            </a:r>
            <a:r>
              <a:rPr lang="en-US" b="1" dirty="0">
                <a:latin typeface="Courier New"/>
                <a:cs typeface="Courier New"/>
              </a:rPr>
              <a:t>";</a:t>
            </a:r>
          </a:p>
          <a:p>
            <a:pPr marL="233362" lvl="1" indent="0">
              <a:buNone/>
            </a:pPr>
            <a:r>
              <a:rPr lang="en-US" b="1" dirty="0">
                <a:latin typeface="Courier New"/>
                <a:cs typeface="Courier New"/>
              </a:rPr>
              <a:t>  port 3306;</a:t>
            </a:r>
          </a:p>
          <a:p>
            <a:pPr marL="233362" lvl="1" indent="0">
              <a:buNone/>
            </a:pPr>
            <a:r>
              <a:rPr lang="en-US" b="1" dirty="0">
                <a:latin typeface="Courier New"/>
                <a:cs typeface="Courier New"/>
              </a:rPr>
              <a:t>  </a:t>
            </a:r>
            <a:r>
              <a:rPr lang="en-US" b="1" dirty="0" err="1">
                <a:latin typeface="Courier New"/>
                <a:cs typeface="Courier New"/>
              </a:rPr>
              <a:t>socketname</a:t>
            </a:r>
            <a:r>
              <a:rPr lang="en-US" b="1" dirty="0">
                <a:latin typeface="Courier New"/>
                <a:cs typeface="Courier New"/>
              </a:rPr>
              <a:t> "/</a:t>
            </a:r>
            <a:r>
              <a:rPr lang="en-US" b="1" dirty="0" err="1">
                <a:latin typeface="Courier New"/>
                <a:cs typeface="Courier New"/>
              </a:rPr>
              <a:t>tmp</a:t>
            </a:r>
            <a:r>
              <a:rPr lang="en-US" b="1" dirty="0">
                <a:latin typeface="Courier New"/>
                <a:cs typeface="Courier New"/>
              </a:rPr>
              <a:t>/</a:t>
            </a:r>
            <a:r>
              <a:rPr lang="en-US" b="1" dirty="0" err="1">
                <a:latin typeface="Courier New"/>
                <a:cs typeface="Courier New"/>
              </a:rPr>
              <a:t>mysql.sock</a:t>
            </a:r>
            <a:r>
              <a:rPr lang="en-US" b="1" dirty="0">
                <a:latin typeface="Courier New"/>
                <a:cs typeface="Courier New"/>
              </a:rPr>
              <a:t>";</a:t>
            </a:r>
          </a:p>
          <a:p>
            <a:pPr marL="233362" lvl="1" indent="0">
              <a:buNone/>
            </a:pPr>
            <a:r>
              <a:rPr lang="en-US" b="1" dirty="0">
                <a:latin typeface="Courier New"/>
                <a:cs typeface="Courier New"/>
              </a:rPr>
              <a:t>  options SHOWQUERY|NOCREATE|NEWDB|OVERWRITE;</a:t>
            </a:r>
          </a:p>
          <a:p>
            <a:pPr marL="233362" lvl="1" indent="0">
              <a:buNone/>
            </a:pPr>
            <a:r>
              <a:rPr lang="en-US" b="1" dirty="0">
                <a:latin typeface="Courier New"/>
                <a:cs typeface="Courier New"/>
              </a:rPr>
              <a:t>  </a:t>
            </a:r>
            <a:r>
              <a:rPr lang="en-US" b="1" dirty="0" err="1">
                <a:latin typeface="Courier New"/>
                <a:cs typeface="Courier New"/>
              </a:rPr>
              <a:t>on_init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i="1" dirty="0">
                <a:latin typeface="Courier New"/>
                <a:cs typeface="Courier New"/>
              </a:rPr>
              <a:t>file-name</a:t>
            </a:r>
            <a:r>
              <a:rPr lang="en-US" b="1" dirty="0">
                <a:latin typeface="Courier New"/>
                <a:cs typeface="Courier New"/>
              </a:rPr>
              <a:t>;</a:t>
            </a:r>
          </a:p>
          <a:p>
            <a:pPr marL="233362" lvl="1" indent="0">
              <a:buNone/>
            </a:pPr>
            <a:r>
              <a:rPr lang="en-US" b="1" dirty="0">
                <a:latin typeface="Courier New"/>
                <a:cs typeface="Courier New"/>
              </a:rPr>
              <a:t>  </a:t>
            </a:r>
            <a:r>
              <a:rPr lang="en-US" b="1" dirty="0" err="1">
                <a:latin typeface="Courier New"/>
                <a:cs typeface="Courier New"/>
              </a:rPr>
              <a:t>on_sync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i="1" dirty="0">
                <a:latin typeface="Courier New"/>
                <a:cs typeface="Courier New"/>
              </a:rPr>
              <a:t>file-name</a:t>
            </a:r>
            <a:r>
              <a:rPr lang="en-US" b="1" dirty="0">
                <a:latin typeface="Courier New"/>
                <a:cs typeface="Courier New"/>
              </a:rPr>
              <a:t>;</a:t>
            </a:r>
          </a:p>
          <a:p>
            <a:pPr marL="233362" lvl="1" indent="0">
              <a:buNone/>
            </a:pPr>
            <a:r>
              <a:rPr lang="en-US" b="1" dirty="0">
                <a:latin typeface="Courier New"/>
                <a:cs typeface="Courier New"/>
              </a:rPr>
              <a:t>  </a:t>
            </a:r>
            <a:r>
              <a:rPr lang="en-US" b="1" dirty="0" err="1">
                <a:latin typeface="Courier New"/>
                <a:cs typeface="Courier New"/>
              </a:rPr>
              <a:t>on_term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i="1" dirty="0">
                <a:latin typeface="Courier New"/>
                <a:cs typeface="Courier New"/>
              </a:rPr>
              <a:t>file-</a:t>
            </a:r>
            <a:r>
              <a:rPr lang="en-US" b="1" i="1" dirty="0">
                <a:latin typeface="Courier New"/>
                <a:cs typeface="Courier New"/>
              </a:rPr>
              <a:t>name</a:t>
            </a:r>
            <a:r>
              <a:rPr lang="en-US" b="1" dirty="0">
                <a:latin typeface="Courier New"/>
                <a:cs typeface="Courier New"/>
              </a:rPr>
              <a:t>;</a:t>
            </a:r>
          </a:p>
          <a:p>
            <a:pPr marL="233362" lvl="1" indent="0">
              <a:buNone/>
            </a:pPr>
            <a:r>
              <a:rPr lang="en-US" b="1" dirty="0">
                <a:latin typeface="Courier New"/>
                <a:cs typeface="Courier New"/>
              </a:rPr>
              <a:t>  </a:t>
            </a:r>
            <a:r>
              <a:rPr lang="en-US" b="1" dirty="0" err="1">
                <a:latin typeface="Courier New"/>
                <a:cs typeface="Courier New"/>
              </a:rPr>
              <a:t>sync_interval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i="1" dirty="0">
                <a:latin typeface="Courier New"/>
                <a:cs typeface="Courier New"/>
              </a:rPr>
              <a:t>seconds</a:t>
            </a:r>
            <a:r>
              <a:rPr lang="en-US" b="1" dirty="0">
                <a:latin typeface="Courier New"/>
                <a:cs typeface="Courier New"/>
              </a:rPr>
              <a:t>;</a:t>
            </a:r>
          </a:p>
          <a:p>
            <a:pPr marL="233362" lvl="1" indent="0">
              <a:buNone/>
            </a:pPr>
            <a:r>
              <a:rPr lang="en-US" b="1" dirty="0">
                <a:latin typeface="Courier New"/>
                <a:cs typeface="Courier New"/>
              </a:rPr>
              <a:t>  </a:t>
            </a:r>
            <a:r>
              <a:rPr lang="en-US" b="1" dirty="0" err="1">
                <a:latin typeface="Courier New"/>
                <a:cs typeface="Courier New"/>
              </a:rPr>
              <a:t>tz_offset</a:t>
            </a:r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i="1" dirty="0">
                <a:latin typeface="Courier New"/>
                <a:cs typeface="Courier New"/>
              </a:rPr>
              <a:t>seconds</a:t>
            </a:r>
            <a:r>
              <a:rPr lang="en-US" b="1" dirty="0">
                <a:latin typeface="Courier New"/>
                <a:cs typeface="Courier New"/>
              </a:rPr>
              <a:t>; </a:t>
            </a:r>
          </a:p>
          <a:p>
            <a:pPr marL="233362" lvl="1" indent="0">
              <a:buNone/>
            </a:pPr>
            <a:r>
              <a:rPr lang="en-US" b="1" dirty="0">
                <a:latin typeface="Courier New"/>
                <a:cs typeface="Courier New"/>
              </a:rPr>
              <a:t>  </a:t>
            </a:r>
            <a:r>
              <a:rPr lang="en-US" b="1" dirty="0" err="1">
                <a:latin typeface="Courier New"/>
                <a:cs typeface="Courier New"/>
              </a:rPr>
              <a:t>uses_dst</a:t>
            </a:r>
            <a:r>
              <a:rPr lang="en-US" b="1" dirty="0">
                <a:latin typeface="Courier New"/>
                <a:cs typeface="Courier New"/>
              </a:rPr>
              <a:t> FALSE;</a:t>
            </a:r>
          </a:p>
          <a:p>
            <a:pPr marL="233362" lvl="1" indent="0">
              <a:buNone/>
            </a:pPr>
            <a:r>
              <a:rPr lang="en-US" b="1" dirty="0">
                <a:latin typeface="Courier New"/>
                <a:cs typeface="Courier New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0850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object player {</a:t>
            </a:r>
          </a:p>
          <a:p>
            <a:r>
              <a:rPr lang="en-US" dirty="0">
                <a:latin typeface="Courier New"/>
                <a:cs typeface="Courier New"/>
              </a:rPr>
              <a:t>  property </a:t>
            </a:r>
            <a:r>
              <a:rPr lang="en-US" b="0" i="1" dirty="0">
                <a:latin typeface="Courier New"/>
                <a:cs typeface="Courier New"/>
              </a:rPr>
              <a:t>property-name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table</a:t>
            </a:r>
            <a:r>
              <a:rPr lang="en-US" b="0" dirty="0" smtClean="0">
                <a:latin typeface="Courier New"/>
                <a:cs typeface="Courier New"/>
              </a:rPr>
              <a:t> </a:t>
            </a:r>
            <a:r>
              <a:rPr lang="en-US" b="0" i="1" dirty="0" smtClean="0">
                <a:latin typeface="Courier New"/>
                <a:cs typeface="Courier New"/>
              </a:rPr>
              <a:t>source</a:t>
            </a:r>
            <a:r>
              <a:rPr lang="en-US" b="0" i="1" dirty="0">
                <a:latin typeface="Courier New"/>
                <a:cs typeface="Courier New"/>
              </a:rPr>
              <a:t>-table</a:t>
            </a:r>
            <a:r>
              <a:rPr lang="en-US" dirty="0" smtClean="0">
                <a:latin typeface="Courier New"/>
                <a:cs typeface="Courier New"/>
              </a:rPr>
              <a:t>;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connection </a:t>
            </a:r>
            <a:r>
              <a:rPr lang="en-US" b="0" i="1" dirty="0">
                <a:latin typeface="Courier New"/>
                <a:cs typeface="Courier New"/>
              </a:rPr>
              <a:t>database-object-name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loop </a:t>
            </a:r>
            <a:r>
              <a:rPr lang="en-US" b="0" i="1" dirty="0">
                <a:latin typeface="Courier New"/>
                <a:cs typeface="Courier New"/>
              </a:rPr>
              <a:t>number-of-loops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  <a:p>
            <a:endParaRPr lang="en-US" dirty="0" smtClean="0"/>
          </a:p>
          <a:p>
            <a:r>
              <a:rPr lang="en-US" dirty="0" smtClean="0"/>
              <a:t>Syntax </a:t>
            </a:r>
            <a:r>
              <a:rPr lang="en-US" dirty="0"/>
              <a:t>compatible with </a:t>
            </a:r>
            <a:r>
              <a:rPr lang="en-US" dirty="0" err="1"/>
              <a:t>tape:player</a:t>
            </a:r>
            <a:endParaRPr lang="en-US" dirty="0"/>
          </a:p>
          <a:p>
            <a:pPr lvl="1"/>
            <a:r>
              <a:rPr lang="en-US" dirty="0"/>
              <a:t>“file” </a:t>
            </a:r>
            <a:r>
              <a:rPr lang="en-US" dirty="0">
                <a:sym typeface="Wingdings"/>
              </a:rPr>
              <a:t></a:t>
            </a:r>
            <a:r>
              <a:rPr lang="en-US" dirty="0"/>
              <a:t> “table”</a:t>
            </a:r>
          </a:p>
          <a:p>
            <a:pPr lvl="1"/>
            <a:r>
              <a:rPr lang="en-US" dirty="0"/>
              <a:t>“mode” and “</a:t>
            </a:r>
            <a:r>
              <a:rPr lang="en-US" dirty="0" err="1"/>
              <a:t>filetype</a:t>
            </a:r>
            <a:r>
              <a:rPr lang="en-US" dirty="0"/>
              <a:t>” are ignored</a:t>
            </a:r>
          </a:p>
          <a:p>
            <a:endParaRPr lang="en-US" dirty="0"/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7288483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Recorders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Target object is parent (if specified)</a:t>
            </a:r>
          </a:p>
          <a:p>
            <a:pPr lvl="1"/>
            <a:r>
              <a:rPr lang="en-US" dirty="0" smtClean="0"/>
              <a:t>If absent, all properties my use specify object name</a:t>
            </a:r>
          </a:p>
          <a:p>
            <a:r>
              <a:rPr lang="en-US" dirty="0" smtClean="0"/>
              <a:t>Table name (aka, “file”)</a:t>
            </a:r>
          </a:p>
          <a:p>
            <a:pPr lvl="1"/>
            <a:r>
              <a:rPr lang="en-US" dirty="0" smtClean="0"/>
              <a:t>Multiple objects can use same table (must have same fields)</a:t>
            </a:r>
          </a:p>
          <a:p>
            <a:r>
              <a:rPr lang="en-US" dirty="0" smtClean="0"/>
              <a:t>Property list</a:t>
            </a:r>
          </a:p>
          <a:p>
            <a:pPr lvl="1"/>
            <a:r>
              <a:rPr lang="en-US" dirty="0" smtClean="0"/>
              <a:t>Multiple fields allowed (comma separated)</a:t>
            </a:r>
          </a:p>
          <a:p>
            <a:pPr lvl="1"/>
            <a:r>
              <a:rPr lang="en-US" dirty="0" smtClean="0"/>
              <a:t>Object name allowed (e.g., “</a:t>
            </a:r>
            <a:r>
              <a:rPr lang="en-US" dirty="0" err="1" smtClean="0"/>
              <a:t>name.property</a:t>
            </a:r>
            <a:r>
              <a:rPr lang="en-US" dirty="0" smtClean="0"/>
              <a:t>”)</a:t>
            </a:r>
          </a:p>
          <a:p>
            <a:r>
              <a:rPr lang="en-US" dirty="0" smtClean="0"/>
              <a:t>Special fields</a:t>
            </a:r>
          </a:p>
          <a:p>
            <a:pPr lvl="1"/>
            <a:r>
              <a:rPr lang="en-US" dirty="0" smtClean="0"/>
              <a:t>Record id, default is “id”</a:t>
            </a:r>
          </a:p>
          <a:p>
            <a:pPr lvl="1"/>
            <a:r>
              <a:rPr lang="en-US" dirty="0" smtClean="0"/>
              <a:t>Timestamp, default “t”</a:t>
            </a:r>
            <a:endParaRPr lang="en-US" dirty="0"/>
          </a:p>
          <a:p>
            <a:pPr lvl="1"/>
            <a:r>
              <a:rPr lang="en-US" dirty="0" smtClean="0"/>
              <a:t>Header fields (name, class, latitude, longitude), default is “”</a:t>
            </a:r>
          </a:p>
        </p:txBody>
      </p:sp>
    </p:spTree>
    <p:extLst>
      <p:ext uri="{BB962C8B-B14F-4D97-AF65-F5344CB8AC3E}">
        <p14:creationId xmlns:p14="http://schemas.microsoft.com/office/powerpoint/2010/main" val="5067060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Collectors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object collector {</a:t>
            </a:r>
          </a:p>
          <a:p>
            <a:r>
              <a:rPr lang="en-US" dirty="0">
                <a:latin typeface="Courier New"/>
                <a:cs typeface="Courier New"/>
              </a:rPr>
              <a:t>  property </a:t>
            </a:r>
            <a:r>
              <a:rPr lang="en-US" b="0" i="1" dirty="0">
                <a:latin typeface="Courier New"/>
                <a:cs typeface="Courier New"/>
              </a:rPr>
              <a:t>property-name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r>
              <a:rPr lang="en-US" dirty="0">
                <a:latin typeface="Courier New"/>
                <a:cs typeface="Courier New"/>
              </a:rPr>
              <a:t>  group </a:t>
            </a:r>
            <a:r>
              <a:rPr lang="en-US" b="0" i="1" dirty="0">
                <a:latin typeface="Courier New"/>
                <a:cs typeface="Courier New"/>
              </a:rPr>
              <a:t>group-spec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err="1">
                <a:latin typeface="Courier New"/>
                <a:cs typeface="Courier New"/>
              </a:rPr>
              <a:t>table|file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b="0" i="1" dirty="0">
                <a:latin typeface="Courier New"/>
                <a:cs typeface="Courier New"/>
              </a:rPr>
              <a:t>source-table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r>
              <a:rPr lang="en-US" dirty="0">
                <a:latin typeface="Courier New"/>
                <a:cs typeface="Courier New"/>
              </a:rPr>
              <a:t>  mode </a:t>
            </a:r>
            <a:r>
              <a:rPr lang="en-US" b="0" dirty="0">
                <a:latin typeface="Courier New"/>
                <a:cs typeface="Courier New"/>
              </a:rPr>
              <a:t>{</a:t>
            </a:r>
            <a:r>
              <a:rPr lang="en-US" dirty="0">
                <a:latin typeface="Courier New"/>
                <a:cs typeface="Courier New"/>
              </a:rPr>
              <a:t>"</a:t>
            </a:r>
            <a:r>
              <a:rPr lang="en-US" dirty="0" err="1">
                <a:latin typeface="Courier New"/>
                <a:cs typeface="Courier New"/>
              </a:rPr>
              <a:t>w"</a:t>
            </a:r>
            <a:r>
              <a:rPr lang="en-US" b="0" dirty="0" err="1">
                <a:latin typeface="Courier New"/>
                <a:cs typeface="Courier New"/>
              </a:rPr>
              <a:t>,</a:t>
            </a:r>
            <a:r>
              <a:rPr lang="en-US" dirty="0" err="1">
                <a:latin typeface="Courier New"/>
                <a:cs typeface="Courier New"/>
              </a:rPr>
              <a:t>"w+"</a:t>
            </a:r>
            <a:r>
              <a:rPr lang="en-US" b="0" dirty="0" err="1">
                <a:latin typeface="Courier New"/>
                <a:cs typeface="Courier New"/>
              </a:rPr>
              <a:t>,</a:t>
            </a:r>
            <a:r>
              <a:rPr lang="en-US" dirty="0" err="1">
                <a:latin typeface="Courier New"/>
                <a:cs typeface="Courier New"/>
              </a:rPr>
              <a:t>"a"</a:t>
            </a:r>
            <a:r>
              <a:rPr lang="en-US" b="0" dirty="0" err="1">
                <a:latin typeface="Courier New"/>
                <a:cs typeface="Courier New"/>
              </a:rPr>
              <a:t>,</a:t>
            </a:r>
            <a:r>
              <a:rPr lang="en-US" dirty="0" err="1">
                <a:latin typeface="Courier New"/>
                <a:cs typeface="Courier New"/>
              </a:rPr>
              <a:t>"a</a:t>
            </a:r>
            <a:r>
              <a:rPr lang="en-US" dirty="0">
                <a:latin typeface="Courier New"/>
                <a:cs typeface="Courier New"/>
              </a:rPr>
              <a:t>+"</a:t>
            </a:r>
            <a:r>
              <a:rPr lang="en-US" b="0" dirty="0">
                <a:latin typeface="Courier New"/>
                <a:cs typeface="Courier New"/>
              </a:rPr>
              <a:t>}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r>
              <a:rPr lang="en-US" dirty="0">
                <a:latin typeface="Courier New"/>
                <a:cs typeface="Courier New"/>
              </a:rPr>
              <a:t>  limit </a:t>
            </a:r>
            <a:r>
              <a:rPr lang="en-US" b="0" i="1" dirty="0">
                <a:latin typeface="Courier New"/>
                <a:cs typeface="Courier New"/>
              </a:rPr>
              <a:t>max-rows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r>
              <a:rPr lang="en-US" dirty="0">
                <a:latin typeface="Courier New"/>
                <a:cs typeface="Courier New"/>
              </a:rPr>
              <a:t>  interval </a:t>
            </a:r>
            <a:r>
              <a:rPr lang="en-US" b="0" i="1" dirty="0">
                <a:latin typeface="Courier New"/>
                <a:cs typeface="Courier New"/>
              </a:rPr>
              <a:t>seconds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r>
              <a:rPr lang="en-US" dirty="0">
                <a:latin typeface="Courier New"/>
                <a:cs typeface="Courier New"/>
              </a:rPr>
              <a:t>  connection </a:t>
            </a:r>
            <a:r>
              <a:rPr lang="en-US" b="0" i="1" dirty="0">
                <a:latin typeface="Courier New"/>
                <a:cs typeface="Courier New"/>
              </a:rPr>
              <a:t>database-object-name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r>
              <a:rPr lang="en-US" dirty="0">
                <a:latin typeface="Courier New"/>
                <a:cs typeface="Courier New"/>
              </a:rPr>
              <a:t>  options PURGE;</a:t>
            </a:r>
          </a:p>
          <a:p>
            <a:r>
              <a:rPr lang="en-US" dirty="0">
                <a:latin typeface="Courier New"/>
                <a:cs typeface="Courier New"/>
              </a:rPr>
              <a:t>}</a:t>
            </a:r>
          </a:p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356362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</a:rPr>
              <a:t>Summary</a:t>
            </a:r>
            <a:endParaRPr lang="en-US" dirty="0">
              <a:latin typeface="Arial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sz="quarter" idx="14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eaLnBrk="1" hangingPunct="1"/>
            <a:r>
              <a:rPr lang="en-US" sz="2800" dirty="0">
                <a:latin typeface="Arial" charset="0"/>
              </a:rPr>
              <a:t>Player and Shaper</a:t>
            </a:r>
          </a:p>
          <a:p>
            <a:pPr lvl="1" eaLnBrk="1" hangingPunct="1"/>
            <a:r>
              <a:rPr lang="en-US" sz="2400" dirty="0">
                <a:latin typeface="Arial" charset="0"/>
              </a:rPr>
              <a:t>Used to update information at a specific time from a file</a:t>
            </a:r>
          </a:p>
          <a:p>
            <a:pPr eaLnBrk="1" hangingPunct="1"/>
            <a:r>
              <a:rPr lang="en-US" sz="2800" dirty="0">
                <a:latin typeface="Arial" charset="0"/>
              </a:rPr>
              <a:t>Recorder and Collector</a:t>
            </a:r>
          </a:p>
          <a:p>
            <a:pPr lvl="1" eaLnBrk="1" hangingPunct="1"/>
            <a:r>
              <a:rPr lang="en-US" sz="2400" dirty="0">
                <a:latin typeface="Arial" charset="0"/>
              </a:rPr>
              <a:t>Used to collect information from the model </a:t>
            </a:r>
          </a:p>
          <a:p>
            <a:pPr lvl="1" eaLnBrk="1" hangingPunct="1"/>
            <a:r>
              <a:rPr lang="en-US" sz="2400" dirty="0" smtClean="0">
                <a:latin typeface="Arial" charset="0"/>
              </a:rPr>
              <a:t>Can also plot </a:t>
            </a:r>
            <a:r>
              <a:rPr lang="en-US" sz="2400" dirty="0">
                <a:latin typeface="Arial" charset="0"/>
              </a:rPr>
              <a:t>to screen or </a:t>
            </a:r>
            <a:r>
              <a:rPr lang="en-US" sz="2400" dirty="0" smtClean="0">
                <a:latin typeface="Arial" charset="0"/>
              </a:rPr>
              <a:t>file (tape only)</a:t>
            </a:r>
            <a:endParaRPr lang="en-US" sz="2400" dirty="0">
              <a:latin typeface="Arial" charset="0"/>
            </a:endParaRPr>
          </a:p>
          <a:p>
            <a:pPr eaLnBrk="1" hangingPunct="1"/>
            <a:r>
              <a:rPr lang="en-US" sz="2800" dirty="0" err="1">
                <a:latin typeface="Arial" charset="0"/>
              </a:rPr>
              <a:t>Loadshapes</a:t>
            </a:r>
            <a:r>
              <a:rPr lang="en-US" sz="2800" dirty="0">
                <a:latin typeface="Arial" charset="0"/>
              </a:rPr>
              <a:t> and Schedules</a:t>
            </a:r>
          </a:p>
          <a:p>
            <a:pPr lvl="1" eaLnBrk="1" hangingPunct="1"/>
            <a:r>
              <a:rPr lang="en-US" sz="2400" dirty="0">
                <a:latin typeface="Arial" charset="0"/>
              </a:rPr>
              <a:t>NOT part of the tape module, but similar functionality</a:t>
            </a:r>
          </a:p>
          <a:p>
            <a:pPr lvl="1" eaLnBrk="1" hangingPunct="1"/>
            <a:r>
              <a:rPr lang="en-US" sz="2400" dirty="0">
                <a:latin typeface="Arial" charset="0"/>
              </a:rPr>
              <a:t>Updates recurring information at a specific time directly from the core (not from a file</a:t>
            </a:r>
            <a:r>
              <a:rPr lang="en-US" sz="2400" dirty="0" smtClean="0">
                <a:latin typeface="Arial" charset="0"/>
              </a:rPr>
              <a:t>)</a:t>
            </a:r>
          </a:p>
          <a:p>
            <a:r>
              <a:rPr lang="en-US" sz="2600" dirty="0" smtClean="0">
                <a:latin typeface="Arial" charset="0"/>
              </a:rPr>
              <a:t>Transforms and Filters</a:t>
            </a:r>
          </a:p>
          <a:p>
            <a:pPr lvl="1"/>
            <a:r>
              <a:rPr lang="en-US" dirty="0" smtClean="0">
                <a:latin typeface="Arial" charset="0"/>
              </a:rPr>
              <a:t>Uses data from a source variable to modify other properties</a:t>
            </a:r>
            <a:endParaRPr lang="en-US" dirty="0">
              <a:latin typeface="Arial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igure_1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2863440"/>
            <a:ext cx="5361233" cy="402148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Notional Example: </a:t>
            </a:r>
            <a:r>
              <a:rPr lang="en-US" dirty="0" err="1" smtClean="0"/>
              <a:t>Lotka-Volterra</a:t>
            </a:r>
            <a:r>
              <a:rPr lang="en-US" dirty="0"/>
              <a:t> </a:t>
            </a:r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Predator-prey population dynamics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981200"/>
            <a:ext cx="1905000" cy="10941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2153205"/>
            <a:ext cx="2387600" cy="710235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886200" y="2286000"/>
            <a:ext cx="91440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343400" y="3218550"/>
            <a:ext cx="377539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Simulations can be one of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Static – model equilibrium point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Dynamic – model one trajectory</a:t>
            </a:r>
          </a:p>
          <a:p>
            <a:endParaRPr lang="en-US" dirty="0" smtClean="0"/>
          </a:p>
          <a:p>
            <a:r>
              <a:rPr lang="en-US" b="1" dirty="0" smtClean="0"/>
              <a:t>External influences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New equilibrium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New trajectory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r>
              <a:rPr lang="en-US" b="1" dirty="0" smtClean="0"/>
              <a:t>Simulation considerations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Series of steady states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Transient dynamics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5411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Players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57213" y="3646170"/>
            <a:ext cx="5462587" cy="218770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dirty="0" smtClean="0">
                <a:latin typeface="Arial" charset="0"/>
              </a:rPr>
              <a:t>Objects </a:t>
            </a:r>
            <a:r>
              <a:rPr lang="en-US" sz="2800" dirty="0">
                <a:latin typeface="Arial" charset="0"/>
              </a:rPr>
              <a:t>that </a:t>
            </a:r>
            <a:r>
              <a:rPr lang="en-US" sz="2800" dirty="0" smtClean="0">
                <a:latin typeface="Arial" charset="0"/>
              </a:rPr>
              <a:t>set </a:t>
            </a:r>
            <a:r>
              <a:rPr lang="en-US" sz="2800" dirty="0">
                <a:latin typeface="Arial" charset="0"/>
              </a:rPr>
              <a:t>and control the </a:t>
            </a:r>
            <a:r>
              <a:rPr lang="en-US" sz="2800" dirty="0" smtClean="0">
                <a:latin typeface="Arial" charset="0"/>
              </a:rPr>
              <a:t>boundary </a:t>
            </a:r>
            <a:r>
              <a:rPr lang="en-US" sz="2800" dirty="0">
                <a:latin typeface="Arial" charset="0"/>
              </a:rPr>
              <a:t>conditions.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Input </a:t>
            </a:r>
            <a:r>
              <a:rPr lang="en-US" dirty="0" smtClean="0">
                <a:latin typeface="Arial" charset="0"/>
              </a:rPr>
              <a:t>object: player</a:t>
            </a:r>
            <a:endParaRPr lang="en-US" dirty="0">
              <a:latin typeface="Arial" charset="0"/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Implemented in </a:t>
            </a:r>
            <a:r>
              <a:rPr lang="en-US" b="1" dirty="0" smtClean="0">
                <a:latin typeface="Arial" charset="0"/>
              </a:rPr>
              <a:t>tape and </a:t>
            </a:r>
            <a:r>
              <a:rPr lang="en-US" b="1" dirty="0" err="1" smtClean="0">
                <a:latin typeface="Arial" charset="0"/>
              </a:rPr>
              <a:t>mysql</a:t>
            </a:r>
            <a:r>
              <a:rPr lang="en-US" dirty="0" smtClean="0">
                <a:latin typeface="Arial" charset="0"/>
              </a:rPr>
              <a:t> modules</a:t>
            </a:r>
            <a:endParaRPr lang="en-US" dirty="0">
              <a:latin typeface="Arial" charset="0"/>
            </a:endParaRPr>
          </a:p>
          <a:p>
            <a:pPr lvl="1"/>
            <a:r>
              <a:rPr lang="en-US" dirty="0">
                <a:latin typeface="Arial" charset="0"/>
              </a:rPr>
              <a:t>One of three primary ways of inputting data</a:t>
            </a:r>
          </a:p>
          <a:p>
            <a:pPr lvl="1"/>
            <a:r>
              <a:rPr lang="en-US" dirty="0">
                <a:latin typeface="Arial" charset="0"/>
              </a:rPr>
              <a:t>Tapes apply a time-series to a single property of the parent object</a:t>
            </a:r>
          </a:p>
          <a:p>
            <a:pPr eaLnBrk="1" hangingPunct="1"/>
            <a:r>
              <a:rPr lang="en-US" dirty="0">
                <a:latin typeface="Arial" charset="0"/>
              </a:rPr>
              <a:t>Several possible sources of tape data</a:t>
            </a:r>
          </a:p>
          <a:p>
            <a:pPr lvl="1" eaLnBrk="1" hangingPunct="1"/>
            <a:r>
              <a:rPr lang="en-US" dirty="0">
                <a:latin typeface="Arial" charset="0"/>
              </a:rPr>
              <a:t>File : source is a CSV files</a:t>
            </a:r>
          </a:p>
          <a:p>
            <a:pPr lvl="1" eaLnBrk="1" hangingPunct="1"/>
            <a:r>
              <a:rPr lang="en-US" dirty="0">
                <a:latin typeface="Arial" charset="0"/>
              </a:rPr>
              <a:t>ODBC : source is a database</a:t>
            </a:r>
          </a:p>
          <a:p>
            <a:pPr lvl="1" eaLnBrk="1" hangingPunct="1"/>
            <a:r>
              <a:rPr lang="en-US" dirty="0">
                <a:latin typeface="Arial" charset="0"/>
              </a:rPr>
              <a:t>Memory : source is a global </a:t>
            </a:r>
            <a:r>
              <a:rPr lang="en-US" dirty="0" smtClean="0">
                <a:latin typeface="Arial" charset="0"/>
              </a:rPr>
              <a:t>variable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MySQL : source is a table</a:t>
            </a:r>
            <a:endParaRPr lang="en-US" dirty="0">
              <a:latin typeface="Arial" charset="0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</a:rPr>
              <a:t>Player timestamps</a:t>
            </a:r>
            <a:endParaRPr lang="en-US" dirty="0">
              <a:latin typeface="Arial" charset="0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eaLnBrk="1" hangingPunct="1"/>
            <a:r>
              <a:rPr lang="en-US" dirty="0">
                <a:latin typeface="Arial" charset="0"/>
              </a:rPr>
              <a:t>Timestamp is the beginning of interval</a:t>
            </a:r>
          </a:p>
          <a:p>
            <a:pPr lvl="1"/>
            <a:r>
              <a:rPr lang="en-US" dirty="0">
                <a:latin typeface="Arial" charset="0"/>
              </a:rPr>
              <a:t>Absolute time uses ISO time format</a:t>
            </a:r>
          </a:p>
          <a:p>
            <a:pPr marL="233362" lvl="1" indent="0" eaLnBrk="1" hangingPunct="1">
              <a:buNone/>
            </a:pPr>
            <a:r>
              <a:rPr lang="en-US" dirty="0" smtClean="0">
                <a:latin typeface="Arial" charset="0"/>
              </a:rPr>
              <a:t>	YYYY</a:t>
            </a:r>
            <a:r>
              <a:rPr lang="en-US" dirty="0">
                <a:latin typeface="Arial" charset="0"/>
              </a:rPr>
              <a:t>-MM-DD </a:t>
            </a:r>
            <a:r>
              <a:rPr lang="en-US" dirty="0" err="1">
                <a:latin typeface="Arial" charset="0"/>
              </a:rPr>
              <a:t>hh:mm:ss</a:t>
            </a:r>
            <a:r>
              <a:rPr lang="en-US" dirty="0">
                <a:latin typeface="Arial" charset="0"/>
              </a:rPr>
              <a:t> [ZZZ]</a:t>
            </a:r>
          </a:p>
          <a:p>
            <a:pPr lvl="1" eaLnBrk="1" hangingPunct="1"/>
            <a:r>
              <a:rPr lang="en-US" dirty="0" smtClean="0">
                <a:latin typeface="Arial" charset="0"/>
              </a:rPr>
              <a:t>Missing </a:t>
            </a:r>
            <a:r>
              <a:rPr lang="en-US" dirty="0" err="1" smtClean="0">
                <a:latin typeface="Arial" charset="0"/>
              </a:rPr>
              <a:t>timezone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>
                <a:latin typeface="Arial" charset="0"/>
              </a:rPr>
              <a:t>implies </a:t>
            </a:r>
            <a:r>
              <a:rPr lang="en-US" dirty="0" smtClean="0">
                <a:latin typeface="Arial" charset="0"/>
              </a:rPr>
              <a:t>UTC (not local </a:t>
            </a:r>
            <a:r>
              <a:rPr lang="en-US" dirty="0" err="1" smtClean="0">
                <a:latin typeface="Arial" charset="0"/>
              </a:rPr>
              <a:t>timezone</a:t>
            </a:r>
            <a:r>
              <a:rPr lang="en-US" dirty="0" smtClean="0">
                <a:latin typeface="Arial" charset="0"/>
              </a:rPr>
              <a:t>!)</a:t>
            </a:r>
            <a:endParaRPr lang="en-US" dirty="0">
              <a:latin typeface="Arial" charset="0"/>
            </a:endParaRPr>
          </a:p>
          <a:p>
            <a:pPr lvl="1"/>
            <a:r>
              <a:rPr lang="en-US" dirty="0" smtClean="0">
                <a:latin typeface="Arial" charset="0"/>
              </a:rPr>
              <a:t>Relative </a:t>
            </a:r>
            <a:r>
              <a:rPr lang="en-US" dirty="0">
                <a:latin typeface="Arial" charset="0"/>
              </a:rPr>
              <a:t>times use </a:t>
            </a:r>
            <a:r>
              <a:rPr lang="ja-JP" altLang="en-US" dirty="0">
                <a:latin typeface="Arial" charset="0"/>
              </a:rPr>
              <a:t>“</a:t>
            </a:r>
            <a:r>
              <a:rPr lang="en-US" dirty="0">
                <a:latin typeface="Arial" charset="0"/>
              </a:rPr>
              <a:t>+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>
                <a:latin typeface="Arial" charset="0"/>
              </a:rPr>
              <a:t> prefix, e.g., </a:t>
            </a:r>
            <a:r>
              <a:rPr lang="ja-JP" altLang="en-US" dirty="0">
                <a:latin typeface="Arial" charset="0"/>
              </a:rPr>
              <a:t>“</a:t>
            </a:r>
            <a:r>
              <a:rPr lang="en-US" dirty="0">
                <a:latin typeface="Arial" charset="0"/>
              </a:rPr>
              <a:t>+600</a:t>
            </a:r>
            <a:r>
              <a:rPr lang="ja-JP" altLang="en-US" dirty="0" smtClean="0">
                <a:latin typeface="Arial" charset="0"/>
              </a:rPr>
              <a:t>”</a:t>
            </a:r>
            <a:endParaRPr lang="en-US" dirty="0">
              <a:latin typeface="Arial" charset="0"/>
            </a:endParaRPr>
          </a:p>
          <a:p>
            <a:pPr lvl="1"/>
            <a:r>
              <a:rPr lang="en-US" dirty="0" smtClean="0">
                <a:latin typeface="Arial" charset="0"/>
              </a:rPr>
              <a:t>Relative times </a:t>
            </a:r>
            <a:r>
              <a:rPr lang="en-US" dirty="0">
                <a:latin typeface="Arial" charset="0"/>
              </a:rPr>
              <a:t>can have </a:t>
            </a:r>
            <a:r>
              <a:rPr lang="en-US" dirty="0" smtClean="0">
                <a:latin typeface="Arial" charset="0"/>
              </a:rPr>
              <a:t>units (default is seconds)</a:t>
            </a:r>
            <a:endParaRPr lang="en-US" dirty="0">
              <a:latin typeface="Arial" charset="0"/>
            </a:endParaRPr>
          </a:p>
          <a:p>
            <a:pPr marL="233362" lvl="1" indent="0" eaLnBrk="1" hangingPunct="1">
              <a:buNone/>
            </a:pPr>
            <a:r>
              <a:rPr lang="en-US" altLang="ja-JP" dirty="0" smtClean="0">
                <a:latin typeface="Arial" charset="0"/>
              </a:rPr>
              <a:t>	</a:t>
            </a:r>
            <a:r>
              <a:rPr lang="ja-JP" altLang="en-US" dirty="0" smtClean="0">
                <a:latin typeface="Arial" charset="0"/>
              </a:rPr>
              <a:t>“</a:t>
            </a:r>
            <a:r>
              <a:rPr lang="en-US" dirty="0">
                <a:latin typeface="Arial" charset="0"/>
              </a:rPr>
              <a:t>s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>
                <a:latin typeface="Arial" charset="0"/>
              </a:rPr>
              <a:t>, </a:t>
            </a:r>
            <a:r>
              <a:rPr lang="ja-JP" altLang="en-US" dirty="0">
                <a:latin typeface="Arial" charset="0"/>
              </a:rPr>
              <a:t>“</a:t>
            </a:r>
            <a:r>
              <a:rPr lang="en-US" dirty="0" smtClean="0">
                <a:latin typeface="Arial" charset="0"/>
              </a:rPr>
              <a:t>m</a:t>
            </a:r>
            <a:r>
              <a:rPr lang="ja-JP" altLang="en-US" dirty="0" smtClean="0">
                <a:latin typeface="Arial" charset="0"/>
              </a:rPr>
              <a:t>”</a:t>
            </a:r>
            <a:r>
              <a:rPr lang="en-US" dirty="0">
                <a:latin typeface="Arial" charset="0"/>
              </a:rPr>
              <a:t>, </a:t>
            </a:r>
            <a:r>
              <a:rPr lang="ja-JP" altLang="en-US" dirty="0">
                <a:latin typeface="Arial" charset="0"/>
              </a:rPr>
              <a:t>“</a:t>
            </a:r>
            <a:r>
              <a:rPr lang="en-US" dirty="0">
                <a:latin typeface="Arial" charset="0"/>
              </a:rPr>
              <a:t>h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>
                <a:latin typeface="Arial" charset="0"/>
              </a:rPr>
              <a:t>, </a:t>
            </a:r>
            <a:r>
              <a:rPr lang="ja-JP" altLang="en-US" dirty="0">
                <a:latin typeface="Arial" charset="0"/>
              </a:rPr>
              <a:t>“</a:t>
            </a:r>
            <a:r>
              <a:rPr lang="en-US" dirty="0">
                <a:latin typeface="Arial" charset="0"/>
              </a:rPr>
              <a:t>d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>
                <a:latin typeface="Arial" charset="0"/>
              </a:rPr>
              <a:t>, </a:t>
            </a:r>
            <a:r>
              <a:rPr lang="ja-JP" altLang="en-US" dirty="0">
                <a:latin typeface="Arial" charset="0"/>
              </a:rPr>
              <a:t>“</a:t>
            </a:r>
            <a:r>
              <a:rPr lang="en-US" dirty="0">
                <a:latin typeface="Arial" charset="0"/>
              </a:rPr>
              <a:t>w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>
                <a:latin typeface="Arial" charset="0"/>
              </a:rPr>
              <a:t>, </a:t>
            </a:r>
            <a:endParaRPr lang="en-US" dirty="0" smtClean="0">
              <a:latin typeface="Arial" charset="0"/>
            </a:endParaRPr>
          </a:p>
          <a:p>
            <a:pPr marL="233362" lvl="1" indent="0" eaLnBrk="1" hangingPunct="1">
              <a:buNone/>
            </a:pPr>
            <a:r>
              <a:rPr lang="en-US" altLang="ja-JP" dirty="0">
                <a:latin typeface="Arial" charset="0"/>
              </a:rPr>
              <a:t>	</a:t>
            </a:r>
            <a:r>
              <a:rPr lang="en-US" altLang="ja-JP" dirty="0" smtClean="0">
                <a:latin typeface="Arial" charset="0"/>
              </a:rPr>
              <a:t>Examples: +</a:t>
            </a:r>
            <a:r>
              <a:rPr lang="en-US" dirty="0" smtClean="0">
                <a:latin typeface="Arial" charset="0"/>
              </a:rPr>
              <a:t>12h</a:t>
            </a:r>
          </a:p>
          <a:p>
            <a:pPr indent="-223838"/>
            <a:endParaRPr lang="en-US" sz="1400" dirty="0" smtClean="0">
              <a:latin typeface="Arial" charset="0"/>
            </a:endParaRPr>
          </a:p>
          <a:p>
            <a:pPr indent="-223838"/>
            <a:r>
              <a:rPr lang="en-US" u="sng" dirty="0" smtClean="0">
                <a:latin typeface="Arial" charset="0"/>
              </a:rPr>
              <a:t>Warning</a:t>
            </a:r>
            <a:r>
              <a:rPr lang="en-US" dirty="0" smtClean="0">
                <a:latin typeface="Arial" charset="0"/>
              </a:rPr>
              <a:t>: “m” is not the standard unit for minutes. The tape modules does not use </a:t>
            </a:r>
            <a:r>
              <a:rPr lang="en-US" dirty="0" err="1" smtClean="0">
                <a:latin typeface="Arial" charset="0"/>
              </a:rPr>
              <a:t>GridLAB</a:t>
            </a:r>
            <a:r>
              <a:rPr lang="en-US" dirty="0" smtClean="0">
                <a:latin typeface="Arial" charset="0"/>
              </a:rPr>
              <a:t>-D’s unit conversion system, in which the standard unit for a minute is “min”.</a:t>
            </a:r>
            <a:endParaRPr lang="en-US" sz="4000" dirty="0">
              <a:latin typeface="Arial" charset="0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Player </a:t>
            </a:r>
            <a:r>
              <a:rPr lang="ja-JP" altLang="en-US">
                <a:latin typeface="Arial" charset="0"/>
              </a:rPr>
              <a:t>“</a:t>
            </a:r>
            <a:r>
              <a:rPr lang="en-US">
                <a:latin typeface="Arial" charset="0"/>
              </a:rPr>
              <a:t>property</a:t>
            </a:r>
            <a:r>
              <a:rPr lang="ja-JP" altLang="en-US">
                <a:latin typeface="Arial" charset="0"/>
              </a:rPr>
              <a:t>”</a:t>
            </a:r>
            <a:endParaRPr lang="en-US">
              <a:latin typeface="Arial" charset="0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sz="quarter" idx="14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Arial" charset="0"/>
              </a:rPr>
              <a:t>Name of parent</a:t>
            </a:r>
            <a:r>
              <a:rPr lang="ja-JP" altLang="en-US" sz="2800" dirty="0">
                <a:latin typeface="Arial" charset="0"/>
              </a:rPr>
              <a:t>’</a:t>
            </a:r>
            <a:r>
              <a:rPr lang="en-US" sz="2800" dirty="0">
                <a:latin typeface="Arial" charset="0"/>
              </a:rPr>
              <a:t>s property that is updated</a:t>
            </a:r>
          </a:p>
          <a:p>
            <a:pPr eaLnBrk="1" hangingPunct="1"/>
            <a:r>
              <a:rPr lang="en-US" sz="2800" dirty="0">
                <a:latin typeface="Arial" charset="0"/>
              </a:rPr>
              <a:t>Data conversion is automatic</a:t>
            </a:r>
          </a:p>
          <a:p>
            <a:pPr lvl="1"/>
            <a:r>
              <a:rPr lang="en-US" dirty="0">
                <a:latin typeface="Arial" charset="0"/>
              </a:rPr>
              <a:t>Conversion is from text input</a:t>
            </a:r>
          </a:p>
          <a:p>
            <a:pPr lvl="1"/>
            <a:r>
              <a:rPr lang="en-US" dirty="0" smtClean="0">
                <a:latin typeface="Arial" charset="0"/>
                <a:sym typeface="Wingdings" charset="0"/>
              </a:rPr>
              <a:t>Boolean </a:t>
            </a:r>
            <a:r>
              <a:rPr lang="en-US" dirty="0">
                <a:latin typeface="Arial" charset="0"/>
                <a:sym typeface="Wingdings" charset="0"/>
              </a:rPr>
              <a:t>uses TRUE or FALSE and/or 0 or 1</a:t>
            </a:r>
          </a:p>
          <a:p>
            <a:pPr lvl="1"/>
            <a:r>
              <a:rPr lang="en-US" dirty="0" smtClean="0">
                <a:latin typeface="Arial" charset="0"/>
                <a:sym typeface="Wingdings" charset="0"/>
              </a:rPr>
              <a:t>Integer uses </a:t>
            </a:r>
            <a:r>
              <a:rPr lang="en-US" dirty="0" err="1" smtClean="0">
                <a:latin typeface="Arial" charset="0"/>
                <a:sym typeface="Wingdings" charset="0"/>
              </a:rPr>
              <a:t>atoi</a:t>
            </a:r>
            <a:r>
              <a:rPr lang="en-US" dirty="0" smtClean="0">
                <a:latin typeface="Arial" charset="0"/>
                <a:sym typeface="Wingdings" charset="0"/>
              </a:rPr>
              <a:t>()</a:t>
            </a:r>
            <a:endParaRPr lang="en-US" dirty="0">
              <a:latin typeface="Arial" charset="0"/>
              <a:sym typeface="Wingdings" charset="0"/>
            </a:endParaRPr>
          </a:p>
          <a:p>
            <a:pPr lvl="1"/>
            <a:r>
              <a:rPr lang="en-US" dirty="0" smtClean="0">
                <a:latin typeface="Arial" charset="0"/>
                <a:sym typeface="Wingdings" charset="0"/>
              </a:rPr>
              <a:t>Enumeration/set uses keywords (specific to property)</a:t>
            </a:r>
            <a:endParaRPr lang="en-US" dirty="0">
              <a:latin typeface="Arial" charset="0"/>
              <a:sym typeface="Wingdings" charset="0"/>
            </a:endParaRPr>
          </a:p>
          <a:p>
            <a:pPr lvl="1"/>
            <a:r>
              <a:rPr lang="en-US" dirty="0" smtClean="0">
                <a:latin typeface="Arial" charset="0"/>
                <a:sym typeface="Wingdings" charset="0"/>
              </a:rPr>
              <a:t>Double uses </a:t>
            </a:r>
            <a:r>
              <a:rPr lang="en-US" b="1" dirty="0" err="1">
                <a:latin typeface="Arial" charset="0"/>
                <a:sym typeface="Wingdings" charset="0"/>
              </a:rPr>
              <a:t>double_format</a:t>
            </a:r>
            <a:r>
              <a:rPr lang="en-US" dirty="0">
                <a:latin typeface="Arial" charset="0"/>
                <a:sym typeface="Wingdings" charset="0"/>
              </a:rPr>
              <a:t> </a:t>
            </a:r>
            <a:r>
              <a:rPr lang="en-US" dirty="0" smtClean="0">
                <a:latin typeface="Arial" charset="0"/>
                <a:sym typeface="Wingdings" charset="0"/>
              </a:rPr>
              <a:t>(a global variable)</a:t>
            </a:r>
            <a:endParaRPr lang="en-US" dirty="0">
              <a:latin typeface="Arial" charset="0"/>
              <a:sym typeface="Wingdings" charset="0"/>
            </a:endParaRPr>
          </a:p>
          <a:p>
            <a:pPr lvl="1"/>
            <a:r>
              <a:rPr lang="en-US" dirty="0">
                <a:latin typeface="Arial" charset="0"/>
              </a:rPr>
              <a:t>Complex uses </a:t>
            </a:r>
            <a:r>
              <a:rPr lang="en-US" b="1" dirty="0" err="1" smtClean="0">
                <a:latin typeface="Arial" charset="0"/>
              </a:rPr>
              <a:t>complex_format</a:t>
            </a:r>
            <a:r>
              <a:rPr lang="en-US" dirty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>(a global variable)</a:t>
            </a:r>
            <a:endParaRPr lang="en-US" b="1" dirty="0">
              <a:latin typeface="Arial" charset="0"/>
            </a:endParaRPr>
          </a:p>
          <a:p>
            <a:pPr lvl="1"/>
            <a:r>
              <a:rPr lang="en-US" dirty="0">
                <a:latin typeface="Arial" charset="0"/>
              </a:rPr>
              <a:t>Object references use </a:t>
            </a:r>
            <a:r>
              <a:rPr lang="en-US" b="1" dirty="0" err="1">
                <a:latin typeface="Arial" charset="0"/>
              </a:rPr>
              <a:t>object_scan</a:t>
            </a:r>
            <a:r>
              <a:rPr lang="en-US" dirty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>format (global)</a:t>
            </a:r>
            <a:endParaRPr lang="en-US" dirty="0">
              <a:latin typeface="Arial" charset="0"/>
            </a:endParaRPr>
          </a:p>
          <a:p>
            <a:pPr eaLnBrk="1" hangingPunct="1"/>
            <a:endParaRPr lang="en-US" u="sng" dirty="0" smtClean="0">
              <a:latin typeface="Arial" charset="0"/>
            </a:endParaRPr>
          </a:p>
          <a:p>
            <a:pPr eaLnBrk="1" hangingPunct="1"/>
            <a:r>
              <a:rPr lang="en-US" u="sng" dirty="0" smtClean="0">
                <a:latin typeface="Arial" charset="0"/>
              </a:rPr>
              <a:t>Warning</a:t>
            </a:r>
            <a:r>
              <a:rPr lang="en-US" dirty="0" smtClean="0">
                <a:latin typeface="Arial" charset="0"/>
              </a:rPr>
              <a:t>: Tape player does not support units but </a:t>
            </a:r>
            <a:r>
              <a:rPr lang="en-US" dirty="0" err="1" smtClean="0">
                <a:latin typeface="Arial" charset="0"/>
              </a:rPr>
              <a:t>mysql</a:t>
            </a:r>
            <a:r>
              <a:rPr lang="en-US" dirty="0" smtClean="0">
                <a:latin typeface="Arial" charset="0"/>
              </a:rPr>
              <a:t> player does.</a:t>
            </a:r>
            <a:endParaRPr lang="en-US" dirty="0">
              <a:latin typeface="Arial" charset="0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</a:rPr>
              <a:t>Player “file”</a:t>
            </a:r>
            <a:endParaRPr lang="en-US" dirty="0">
              <a:latin typeface="Arial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Determines the source </a:t>
            </a:r>
            <a:r>
              <a:rPr lang="en-US" dirty="0" smtClean="0">
                <a:latin typeface="Arial" charset="0"/>
              </a:rPr>
              <a:t>CSV file of </a:t>
            </a:r>
            <a:r>
              <a:rPr lang="en-US" dirty="0">
                <a:latin typeface="Arial" charset="0"/>
              </a:rPr>
              <a:t>the </a:t>
            </a:r>
            <a:r>
              <a:rPr lang="en-US" dirty="0" smtClean="0">
                <a:latin typeface="Arial" charset="0"/>
              </a:rPr>
              <a:t>data</a:t>
            </a:r>
            <a:endParaRPr lang="en-US" dirty="0">
              <a:latin typeface="Arial" charset="0"/>
            </a:endParaRPr>
          </a:p>
          <a:p>
            <a:pPr lvl="1" eaLnBrk="1" hangingPunct="1"/>
            <a:r>
              <a:rPr lang="en-US" dirty="0">
                <a:latin typeface="Arial" charset="0"/>
              </a:rPr>
              <a:t>Require that </a:t>
            </a:r>
            <a:r>
              <a:rPr lang="en-US" b="1" dirty="0">
                <a:latin typeface="Arial" charset="0"/>
              </a:rPr>
              <a:t>file</a:t>
            </a:r>
            <a:r>
              <a:rPr lang="en-US" dirty="0">
                <a:latin typeface="Arial" charset="0"/>
              </a:rPr>
              <a:t> property be the filename</a:t>
            </a:r>
          </a:p>
          <a:p>
            <a:pPr lvl="1" eaLnBrk="1" hangingPunct="1"/>
            <a:r>
              <a:rPr lang="en-US" dirty="0">
                <a:latin typeface="Arial" charset="0"/>
              </a:rPr>
              <a:t>Format is CSV, but others may be </a:t>
            </a:r>
            <a:r>
              <a:rPr lang="en-US" dirty="0" smtClean="0">
                <a:latin typeface="Arial" charset="0"/>
              </a:rPr>
              <a:t>coming</a:t>
            </a:r>
          </a:p>
          <a:p>
            <a:r>
              <a:rPr lang="en-US" dirty="0" smtClean="0">
                <a:latin typeface="Arial" charset="0"/>
              </a:rPr>
              <a:t>Directory delimiter can </a:t>
            </a:r>
            <a:r>
              <a:rPr lang="en-US" dirty="0">
                <a:latin typeface="Arial" charset="0"/>
              </a:rPr>
              <a:t>be system specific</a:t>
            </a:r>
          </a:p>
          <a:p>
            <a:pPr lvl="1"/>
            <a:r>
              <a:rPr lang="ja-JP" altLang="en-US" dirty="0">
                <a:latin typeface="Arial" charset="0"/>
              </a:rPr>
              <a:t>“</a:t>
            </a:r>
            <a:r>
              <a:rPr lang="en-US" dirty="0">
                <a:latin typeface="Arial" charset="0"/>
              </a:rPr>
              <a:t>/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>
                <a:latin typeface="Arial" charset="0"/>
              </a:rPr>
              <a:t> are normally used; </a:t>
            </a:r>
            <a:r>
              <a:rPr lang="ja-JP" altLang="en-US" dirty="0">
                <a:latin typeface="Arial" charset="0"/>
              </a:rPr>
              <a:t>“</a:t>
            </a:r>
            <a:r>
              <a:rPr lang="en-US" dirty="0">
                <a:latin typeface="Arial" charset="0"/>
              </a:rPr>
              <a:t>\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>
                <a:latin typeface="Arial" charset="0"/>
              </a:rPr>
              <a:t> allowed in </a:t>
            </a:r>
            <a:r>
              <a:rPr lang="en-US" dirty="0" smtClean="0">
                <a:latin typeface="Arial" charset="0"/>
              </a:rPr>
              <a:t>Windows</a:t>
            </a:r>
          </a:p>
          <a:p>
            <a:r>
              <a:rPr lang="en-US" dirty="0" smtClean="0">
                <a:latin typeface="Arial" charset="0"/>
              </a:rPr>
              <a:t>Meaning </a:t>
            </a:r>
            <a:r>
              <a:rPr lang="en-US" dirty="0">
                <a:latin typeface="Arial" charset="0"/>
              </a:rPr>
              <a:t>differs based on </a:t>
            </a:r>
            <a:r>
              <a:rPr lang="en-US" dirty="0" err="1">
                <a:latin typeface="Arial" charset="0"/>
              </a:rPr>
              <a:t>filetype</a:t>
            </a:r>
            <a:r>
              <a:rPr lang="en-US" dirty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>property</a:t>
            </a:r>
          </a:p>
          <a:p>
            <a:pPr lvl="1"/>
            <a:r>
              <a:rPr lang="en-US" dirty="0" smtClean="0">
                <a:latin typeface="Arial" charset="0"/>
              </a:rPr>
              <a:t>Default is “txt”</a:t>
            </a:r>
            <a:endParaRPr lang="en-US" dirty="0">
              <a:latin typeface="Arial" charset="0"/>
            </a:endParaRPr>
          </a:p>
          <a:p>
            <a:pPr lvl="1"/>
            <a:r>
              <a:rPr lang="ja-JP" altLang="en-US" dirty="0" smtClean="0">
                <a:latin typeface="Arial" charset="0"/>
              </a:rPr>
              <a:t>“</a:t>
            </a:r>
            <a:r>
              <a:rPr lang="en-US" dirty="0" err="1">
                <a:latin typeface="Arial" charset="0"/>
              </a:rPr>
              <a:t>odbc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>
                <a:latin typeface="Arial" charset="0"/>
              </a:rPr>
              <a:t> is for </a:t>
            </a:r>
            <a:r>
              <a:rPr lang="en-US" dirty="0" smtClean="0">
                <a:latin typeface="Arial" charset="0"/>
              </a:rPr>
              <a:t>databases: </a:t>
            </a:r>
            <a:r>
              <a:rPr lang="en-US" b="1" dirty="0" smtClean="0">
                <a:latin typeface="Arial" charset="0"/>
              </a:rPr>
              <a:t>file</a:t>
            </a:r>
            <a:r>
              <a:rPr lang="en-US" dirty="0" smtClean="0">
                <a:latin typeface="Arial" charset="0"/>
              </a:rPr>
              <a:t> is </a:t>
            </a:r>
            <a:r>
              <a:rPr lang="en-US" dirty="0">
                <a:latin typeface="Arial" charset="0"/>
              </a:rPr>
              <a:t>connection string</a:t>
            </a:r>
          </a:p>
          <a:p>
            <a:pPr lvl="1"/>
            <a:r>
              <a:rPr lang="ja-JP" altLang="en-US" dirty="0">
                <a:latin typeface="Arial" charset="0"/>
              </a:rPr>
              <a:t>“</a:t>
            </a:r>
            <a:r>
              <a:rPr lang="en-US" dirty="0">
                <a:latin typeface="Arial" charset="0"/>
              </a:rPr>
              <a:t>memory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dirty="0">
                <a:latin typeface="Arial" charset="0"/>
              </a:rPr>
              <a:t> is for </a:t>
            </a:r>
            <a:r>
              <a:rPr lang="en-US" dirty="0" err="1" smtClean="0">
                <a:latin typeface="Arial" charset="0"/>
              </a:rPr>
              <a:t>Matlab</a:t>
            </a:r>
            <a:r>
              <a:rPr lang="en-US" dirty="0" smtClean="0">
                <a:latin typeface="Arial" charset="0"/>
              </a:rPr>
              <a:t> data: </a:t>
            </a:r>
            <a:r>
              <a:rPr lang="en-US" b="1" dirty="0" smtClean="0">
                <a:latin typeface="Arial" charset="0"/>
              </a:rPr>
              <a:t>file</a:t>
            </a:r>
            <a:r>
              <a:rPr lang="en-US" dirty="0" smtClean="0">
                <a:latin typeface="Arial" charset="0"/>
              </a:rPr>
              <a:t> is global </a:t>
            </a:r>
            <a:r>
              <a:rPr lang="en-US" dirty="0">
                <a:latin typeface="Arial" charset="0"/>
              </a:rPr>
              <a:t>variable </a:t>
            </a:r>
            <a:r>
              <a:rPr lang="en-US" dirty="0" smtClean="0">
                <a:latin typeface="Arial" charset="0"/>
              </a:rPr>
              <a:t>name</a:t>
            </a:r>
            <a:endParaRPr lang="en-US" dirty="0">
              <a:latin typeface="Arial" charset="0"/>
            </a:endParaRPr>
          </a:p>
          <a:p>
            <a:pPr lvl="1"/>
            <a:r>
              <a:rPr lang="en-US" dirty="0" smtClean="0">
                <a:latin typeface="Arial" charset="0"/>
              </a:rPr>
              <a:t>Not supported in </a:t>
            </a:r>
            <a:r>
              <a:rPr lang="en-US" dirty="0" err="1" smtClean="0">
                <a:latin typeface="Arial" charset="0"/>
              </a:rPr>
              <a:t>mysql</a:t>
            </a:r>
            <a:r>
              <a:rPr lang="en-US" dirty="0" smtClean="0">
                <a:latin typeface="Arial" charset="0"/>
              </a:rPr>
              <a:t> player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</a:rPr>
              <a:t>Player “loop”</a:t>
            </a:r>
            <a:endParaRPr lang="en-US" dirty="0">
              <a:latin typeface="Arial" charset="0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Indicates how many times the data source is to be read</a:t>
            </a:r>
          </a:p>
          <a:p>
            <a:pPr lvl="1"/>
            <a:r>
              <a:rPr lang="en-US" dirty="0">
                <a:latin typeface="Arial" charset="0"/>
              </a:rPr>
              <a:t>Default (0) is to </a:t>
            </a:r>
            <a:r>
              <a:rPr lang="en-US" dirty="0" smtClean="0">
                <a:latin typeface="Arial" charset="0"/>
              </a:rPr>
              <a:t>not loop</a:t>
            </a:r>
            <a:endParaRPr lang="en-US" dirty="0">
              <a:latin typeface="Arial" charset="0"/>
            </a:endParaRPr>
          </a:p>
          <a:p>
            <a:r>
              <a:rPr lang="en-US" dirty="0">
                <a:latin typeface="Arial" charset="0"/>
              </a:rPr>
              <a:t>Absolute </a:t>
            </a:r>
            <a:r>
              <a:rPr lang="en-US" dirty="0" smtClean="0">
                <a:latin typeface="Arial" charset="0"/>
              </a:rPr>
              <a:t>timestamps </a:t>
            </a:r>
            <a:r>
              <a:rPr lang="en-US" dirty="0">
                <a:latin typeface="Arial" charset="0"/>
              </a:rPr>
              <a:t>are </a:t>
            </a:r>
            <a:r>
              <a:rPr lang="en-US" dirty="0" smtClean="0">
                <a:latin typeface="Arial" charset="0"/>
              </a:rPr>
              <a:t>read </a:t>
            </a:r>
            <a:r>
              <a:rPr lang="en-US" dirty="0">
                <a:latin typeface="Arial" charset="0"/>
              </a:rPr>
              <a:t>only on first pass</a:t>
            </a:r>
          </a:p>
          <a:p>
            <a:pPr eaLnBrk="1" hangingPunct="1"/>
            <a:r>
              <a:rPr lang="en-US" dirty="0">
                <a:latin typeface="Arial" charset="0"/>
              </a:rPr>
              <a:t>Relative </a:t>
            </a:r>
            <a:r>
              <a:rPr lang="en-US" dirty="0" smtClean="0">
                <a:latin typeface="Arial" charset="0"/>
              </a:rPr>
              <a:t>time offsets </a:t>
            </a:r>
            <a:r>
              <a:rPr lang="en-US" dirty="0">
                <a:latin typeface="Arial" charset="0"/>
              </a:rPr>
              <a:t>are used on all passes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Example </a:t>
            </a:r>
            <a:r>
              <a:rPr lang="en-US" dirty="0" smtClean="0">
                <a:latin typeface="Arial" charset="0"/>
              </a:rPr>
              <a:t>player object</a:t>
            </a:r>
            <a:endParaRPr lang="en-US" dirty="0">
              <a:latin typeface="Arial" charset="0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000" b="0" dirty="0">
                <a:latin typeface="Courier New" charset="0"/>
                <a:cs typeface="Courier New" charset="0"/>
              </a:rPr>
              <a:t>object house </a:t>
            </a:r>
            <a:r>
              <a:rPr lang="en-US" sz="2000" b="0" dirty="0" smtClean="0">
                <a:latin typeface="Courier New" charset="0"/>
                <a:cs typeface="Courier New" charset="0"/>
              </a:rPr>
              <a:t>{</a:t>
            </a:r>
          </a:p>
          <a:p>
            <a:r>
              <a:rPr lang="en-US" sz="2000" noProof="1" smtClean="0">
                <a:latin typeface="Courier New" charset="0"/>
                <a:cs typeface="Courier New" charset="0"/>
              </a:rPr>
              <a:t>       </a:t>
            </a:r>
            <a:r>
              <a:rPr lang="en-US" sz="2000" b="0" noProof="1" smtClean="0">
                <a:latin typeface="Courier New" charset="0"/>
                <a:cs typeface="Courier New" charset="0"/>
              </a:rPr>
              <a:t>floor_area </a:t>
            </a:r>
            <a:r>
              <a:rPr lang="en-US" sz="2000" b="0" noProof="1">
                <a:latin typeface="Courier New" charset="0"/>
                <a:cs typeface="Courier New" charset="0"/>
              </a:rPr>
              <a:t>random.normal(1500,300);</a:t>
            </a:r>
            <a:endParaRPr lang="en-US" sz="2000" b="0" dirty="0">
              <a:latin typeface="Courier New" charset="0"/>
              <a:cs typeface="Courier New" charset="0"/>
            </a:endParaRPr>
          </a:p>
          <a:p>
            <a:pPr eaLnBrk="1" hangingPunct="1">
              <a:buFontTx/>
              <a:buNone/>
            </a:pPr>
            <a:r>
              <a:rPr lang="en-US" sz="2000" b="0" dirty="0">
                <a:latin typeface="Courier New" charset="0"/>
                <a:cs typeface="Courier New" charset="0"/>
              </a:rPr>
              <a:t> </a:t>
            </a:r>
            <a:r>
              <a:rPr lang="en-US" sz="2000" b="0" dirty="0" smtClean="0">
                <a:latin typeface="Courier New" charset="0"/>
                <a:cs typeface="Courier New" charset="0"/>
              </a:rPr>
              <a:t>      </a:t>
            </a:r>
            <a:r>
              <a:rPr lang="en-US" sz="2000" b="1" dirty="0" smtClean="0">
                <a:latin typeface="Courier New" charset="0"/>
                <a:cs typeface="Courier New" charset="0"/>
              </a:rPr>
              <a:t>object</a:t>
            </a:r>
            <a:r>
              <a:rPr lang="en-US" sz="2000" dirty="0" smtClean="0">
                <a:latin typeface="Courier New" charset="0"/>
                <a:cs typeface="Courier New" charset="0"/>
              </a:rPr>
              <a:t> </a:t>
            </a:r>
            <a:r>
              <a:rPr lang="en-US" sz="2000" b="1" dirty="0">
                <a:latin typeface="Courier New" charset="0"/>
                <a:cs typeface="Courier New" charset="0"/>
              </a:rPr>
              <a:t>player</a:t>
            </a:r>
            <a:r>
              <a:rPr lang="en-US" sz="2000" dirty="0">
                <a:latin typeface="Courier New" charset="0"/>
                <a:cs typeface="Courier New" charset="0"/>
              </a:rPr>
              <a:t> {</a:t>
            </a:r>
          </a:p>
          <a:p>
            <a:pPr eaLnBrk="1" hangingPunct="1">
              <a:buFontTx/>
              <a:buNone/>
            </a:pPr>
            <a:r>
              <a:rPr lang="en-US" sz="2000" dirty="0">
                <a:latin typeface="Courier New" charset="0"/>
                <a:cs typeface="Courier New" charset="0"/>
              </a:rPr>
              <a:t> </a:t>
            </a:r>
            <a:r>
              <a:rPr lang="en-US" sz="2000" dirty="0" smtClean="0">
                <a:latin typeface="Courier New" charset="0"/>
                <a:cs typeface="Courier New" charset="0"/>
              </a:rPr>
              <a:t>             </a:t>
            </a:r>
            <a:r>
              <a:rPr lang="en-US" sz="2000" b="1" dirty="0" smtClean="0">
                <a:latin typeface="Courier New" charset="0"/>
                <a:cs typeface="Courier New" charset="0"/>
              </a:rPr>
              <a:t>property</a:t>
            </a:r>
            <a:r>
              <a:rPr lang="en-US" sz="2000" dirty="0" smtClean="0">
                <a:latin typeface="Courier New" charset="0"/>
                <a:cs typeface="Courier New" charset="0"/>
              </a:rPr>
              <a:t> </a:t>
            </a:r>
            <a:r>
              <a:rPr lang="en-US" sz="2000" dirty="0" err="1" smtClean="0">
                <a:latin typeface="Courier New" charset="0"/>
                <a:cs typeface="Courier New" charset="0"/>
              </a:rPr>
              <a:t>air_temperature</a:t>
            </a:r>
            <a:r>
              <a:rPr lang="en-US" sz="2000" dirty="0" smtClean="0">
                <a:latin typeface="Courier New" charset="0"/>
                <a:cs typeface="Courier New" charset="0"/>
              </a:rPr>
              <a:t>;</a:t>
            </a:r>
            <a:endParaRPr lang="en-US" sz="2000" dirty="0">
              <a:latin typeface="Courier New" charset="0"/>
              <a:cs typeface="Courier New" charset="0"/>
            </a:endParaRPr>
          </a:p>
          <a:p>
            <a:r>
              <a:rPr lang="en-US" sz="2000" dirty="0" smtClean="0">
                <a:latin typeface="Courier New" charset="0"/>
                <a:cs typeface="Courier New" charset="0"/>
              </a:rPr>
              <a:t>              </a:t>
            </a:r>
            <a:r>
              <a:rPr lang="en-US" sz="2000" b="1" dirty="0" smtClean="0">
                <a:latin typeface="Courier New" charset="0"/>
                <a:cs typeface="Courier New" charset="0"/>
              </a:rPr>
              <a:t>file</a:t>
            </a:r>
            <a:r>
              <a:rPr lang="en-US" sz="2000" dirty="0" smtClean="0">
                <a:latin typeface="Courier New" charset="0"/>
                <a:cs typeface="Courier New" charset="0"/>
              </a:rPr>
              <a:t> </a:t>
            </a:r>
            <a:r>
              <a:rPr lang="en-US" sz="2000" dirty="0">
                <a:latin typeface="Courier New" charset="0"/>
                <a:cs typeface="Courier New" charset="0"/>
              </a:rPr>
              <a:t>"</a:t>
            </a:r>
            <a:r>
              <a:rPr lang="en-US" sz="2000" dirty="0" err="1" smtClean="0">
                <a:latin typeface="Courier New" charset="0"/>
                <a:cs typeface="Courier New" charset="0"/>
              </a:rPr>
              <a:t>tair.csv</a:t>
            </a:r>
            <a:r>
              <a:rPr lang="en-US" sz="2000" dirty="0" smtClean="0">
                <a:latin typeface="Courier New" charset="0"/>
                <a:cs typeface="Courier New" charset="0"/>
              </a:rPr>
              <a:t>”</a:t>
            </a:r>
          </a:p>
          <a:p>
            <a:pPr eaLnBrk="1" hangingPunct="1">
              <a:buFontTx/>
              <a:buNone/>
            </a:pPr>
            <a:r>
              <a:rPr lang="en-US" sz="2000" dirty="0" smtClean="0">
                <a:solidFill>
                  <a:srgbClr val="FF3300"/>
                </a:solidFill>
                <a:latin typeface="Courier New" charset="0"/>
                <a:cs typeface="Courier New" charset="0"/>
              </a:rPr>
              <a:t>              </a:t>
            </a:r>
            <a:r>
              <a:rPr lang="en-US" sz="2000" b="1" dirty="0" smtClean="0">
                <a:latin typeface="Courier New" charset="0"/>
                <a:cs typeface="Courier New" charset="0"/>
              </a:rPr>
              <a:t>loop</a:t>
            </a:r>
            <a:r>
              <a:rPr lang="en-US" sz="2000" b="1" i="1" dirty="0" smtClean="0">
                <a:latin typeface="Courier New" charset="0"/>
                <a:cs typeface="Courier New" charset="0"/>
              </a:rPr>
              <a:t> </a:t>
            </a:r>
            <a:r>
              <a:rPr lang="en-US" sz="2000" dirty="0">
                <a:latin typeface="Courier New" charset="0"/>
                <a:cs typeface="Courier New" charset="0"/>
              </a:rPr>
              <a:t>10</a:t>
            </a:r>
            <a:r>
              <a:rPr lang="en-US" sz="2000" dirty="0" smtClean="0">
                <a:latin typeface="Courier New" charset="0"/>
                <a:cs typeface="Courier New" charset="0"/>
              </a:rPr>
              <a:t>;</a:t>
            </a:r>
            <a:endParaRPr lang="en-US" sz="2000" dirty="0">
              <a:solidFill>
                <a:srgbClr val="FF3300"/>
              </a:solidFill>
              <a:latin typeface="Courier New" charset="0"/>
              <a:cs typeface="Courier New" charset="0"/>
            </a:endParaRPr>
          </a:p>
          <a:p>
            <a:pPr eaLnBrk="1" hangingPunct="1">
              <a:buFontTx/>
              <a:buNone/>
            </a:pPr>
            <a:r>
              <a:rPr lang="en-US" sz="2000" dirty="0" smtClean="0">
                <a:latin typeface="Courier New" charset="0"/>
                <a:cs typeface="Courier New" charset="0"/>
              </a:rPr>
              <a:t>       }</a:t>
            </a:r>
            <a:r>
              <a:rPr lang="en-US" sz="2000" dirty="0">
                <a:latin typeface="Courier New" charset="0"/>
                <a:cs typeface="Courier New" charset="0"/>
              </a:rPr>
              <a:t>;</a:t>
            </a:r>
          </a:p>
          <a:p>
            <a:pPr eaLnBrk="1" hangingPunct="1">
              <a:buFontTx/>
              <a:buNone/>
            </a:pPr>
            <a:r>
              <a:rPr lang="en-US" sz="2000" b="0" dirty="0">
                <a:latin typeface="Courier New" charset="0"/>
                <a:cs typeface="Courier New" charset="0"/>
              </a:rPr>
              <a:t>}</a:t>
            </a:r>
          </a:p>
          <a:p>
            <a:pPr eaLnBrk="1" hangingPunct="1">
              <a:buFontTx/>
              <a:buNone/>
            </a:pPr>
            <a:endParaRPr lang="en-US" sz="2000" dirty="0">
              <a:latin typeface="Courier New" charset="0"/>
              <a:cs typeface="Courier New" charset="0"/>
            </a:endParaRPr>
          </a:p>
          <a:p>
            <a:pPr eaLnBrk="1" hangingPunct="1">
              <a:buFontTx/>
              <a:buNone/>
            </a:pPr>
            <a:endParaRPr lang="en-US" dirty="0">
              <a:latin typeface="Courier New" charset="0"/>
              <a:cs typeface="Courier New" charset="0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Example player file</a:t>
            </a:r>
          </a:p>
        </p:txBody>
      </p:sp>
      <p:sp>
        <p:nvSpPr>
          <p:cNvPr id="13315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</p:spPr>
        <p:txBody>
          <a:bodyPr>
            <a:normAutofit lnSpcReduction="10000"/>
          </a:bodyPr>
          <a:lstStyle/>
          <a:p>
            <a:pPr eaLnBrk="1" hangingPunct="1">
              <a:buFontTx/>
              <a:buNone/>
            </a:pPr>
            <a:r>
              <a:rPr lang="en-US" sz="2000" b="0" dirty="0">
                <a:latin typeface="Courier New" charset="0"/>
                <a:cs typeface="Courier New" charset="0"/>
              </a:rPr>
              <a:t># comment lines start with hash sign</a:t>
            </a:r>
          </a:p>
          <a:p>
            <a:pPr eaLnBrk="1" hangingPunct="1">
              <a:buFontTx/>
              <a:buNone/>
            </a:pPr>
            <a:r>
              <a:rPr lang="en-US" sz="2000" b="0" dirty="0">
                <a:latin typeface="Courier New" charset="0"/>
                <a:cs typeface="Courier New" charset="0"/>
              </a:rPr>
              <a:t># this example will produce a square wave </a:t>
            </a:r>
            <a:r>
              <a:rPr lang="en-US" sz="2000" b="0" dirty="0" err="1">
                <a:latin typeface="Courier New" charset="0"/>
                <a:cs typeface="Courier New" charset="0"/>
              </a:rPr>
              <a:t>timeseries</a:t>
            </a:r>
            <a:endParaRPr lang="en-US" sz="2000" b="0" dirty="0">
              <a:latin typeface="Courier New" charset="0"/>
              <a:cs typeface="Courier New" charset="0"/>
            </a:endParaRPr>
          </a:p>
          <a:p>
            <a:pPr eaLnBrk="1" hangingPunct="1">
              <a:buFontTx/>
              <a:buNone/>
            </a:pPr>
            <a:r>
              <a:rPr lang="en-US" sz="2000" b="0" dirty="0">
                <a:latin typeface="Courier New" charset="0"/>
                <a:cs typeface="Courier New" charset="0"/>
              </a:rPr>
              <a:t># alternating every hour between 72 and 73</a:t>
            </a:r>
          </a:p>
          <a:p>
            <a:pPr eaLnBrk="1" hangingPunct="1">
              <a:buFontTx/>
              <a:buNone/>
            </a:pPr>
            <a:endParaRPr lang="en-US" sz="2000" b="0" dirty="0">
              <a:latin typeface="Courier New" charset="0"/>
              <a:cs typeface="Courier New" charset="0"/>
            </a:endParaRPr>
          </a:p>
          <a:p>
            <a:pPr eaLnBrk="1" hangingPunct="1">
              <a:buFontTx/>
              <a:buNone/>
            </a:pPr>
            <a:r>
              <a:rPr lang="en-US" sz="2000" b="0" dirty="0">
                <a:latin typeface="Courier New" charset="0"/>
                <a:cs typeface="Courier New" charset="0"/>
              </a:rPr>
              <a:t># this is an absolute timestamp</a:t>
            </a:r>
          </a:p>
          <a:p>
            <a:pPr eaLnBrk="1" hangingPunct="1">
              <a:buFontTx/>
              <a:buNone/>
            </a:pPr>
            <a:r>
              <a:rPr lang="en-US" sz="2000" b="0" dirty="0">
                <a:latin typeface="Courier New" charset="0"/>
                <a:cs typeface="Courier New" charset="0"/>
              </a:rPr>
              <a:t># it is read only on the first pass</a:t>
            </a:r>
          </a:p>
          <a:p>
            <a:pPr eaLnBrk="1" hangingPunct="1">
              <a:buFontTx/>
              <a:buNone/>
            </a:pPr>
            <a:r>
              <a:rPr lang="en-US" sz="2000" b="1" dirty="0">
                <a:latin typeface="Courier New" charset="0"/>
                <a:cs typeface="Courier New" charset="0"/>
              </a:rPr>
              <a:t>2007-01-01 00:00:00, </a:t>
            </a:r>
            <a:r>
              <a:rPr lang="en-US" sz="2000" b="1" dirty="0" smtClean="0">
                <a:latin typeface="Courier New" charset="0"/>
                <a:cs typeface="Courier New" charset="0"/>
              </a:rPr>
              <a:t>72.0</a:t>
            </a:r>
            <a:endParaRPr lang="en-US" sz="2000" b="1" dirty="0">
              <a:latin typeface="Courier New" charset="0"/>
              <a:cs typeface="Courier New" charset="0"/>
            </a:endParaRPr>
          </a:p>
          <a:p>
            <a:pPr eaLnBrk="1" hangingPunct="1">
              <a:buFontTx/>
              <a:buNone/>
            </a:pPr>
            <a:endParaRPr lang="en-US" sz="2000" b="1" dirty="0">
              <a:latin typeface="Courier New" charset="0"/>
              <a:cs typeface="Courier New" charset="0"/>
            </a:endParaRPr>
          </a:p>
          <a:p>
            <a:pPr eaLnBrk="1" hangingPunct="1">
              <a:buFontTx/>
              <a:buNone/>
            </a:pPr>
            <a:r>
              <a:rPr lang="en-US" sz="2000" b="0" dirty="0">
                <a:latin typeface="Courier New" charset="0"/>
                <a:cs typeface="Courier New" charset="0"/>
              </a:rPr>
              <a:t># these are relative timestamps</a:t>
            </a:r>
          </a:p>
          <a:p>
            <a:pPr eaLnBrk="1" hangingPunct="1">
              <a:buFontTx/>
              <a:buNone/>
            </a:pPr>
            <a:r>
              <a:rPr lang="en-US" sz="2000" b="0" dirty="0">
                <a:latin typeface="Courier New" charset="0"/>
                <a:cs typeface="Courier New" charset="0"/>
              </a:rPr>
              <a:t># they are read on every pa</a:t>
            </a:r>
            <a:r>
              <a:rPr lang="en-US" sz="2000" b="1" dirty="0">
                <a:latin typeface="Courier New" charset="0"/>
                <a:cs typeface="Courier New" charset="0"/>
              </a:rPr>
              <a:t>ss</a:t>
            </a:r>
          </a:p>
          <a:p>
            <a:pPr eaLnBrk="1" hangingPunct="1">
              <a:buFontTx/>
              <a:buNone/>
            </a:pPr>
            <a:r>
              <a:rPr lang="en-US" sz="2000" b="1" dirty="0">
                <a:latin typeface="Courier New" charset="0"/>
                <a:cs typeface="Courier New" charset="0"/>
              </a:rPr>
              <a:t>+1h, 73.0</a:t>
            </a:r>
          </a:p>
          <a:p>
            <a:pPr eaLnBrk="1" hangingPunct="1">
              <a:buFontTx/>
              <a:buNone/>
            </a:pPr>
            <a:r>
              <a:rPr lang="en-US" sz="2000" b="1" dirty="0">
                <a:latin typeface="Courier New" charset="0"/>
                <a:cs typeface="Courier New" charset="0"/>
              </a:rPr>
              <a:t>+1h, 72.0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Another Example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800" b="1" dirty="0">
                <a:latin typeface="Times New Roman" charset="0"/>
                <a:cs typeface="Courier New" charset="0"/>
              </a:rPr>
              <a:t>Another way to code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2800" b="1" dirty="0">
              <a:latin typeface="Times New Roman" charset="0"/>
              <a:cs typeface="Courier New" charset="0"/>
            </a:endParaRP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dirty="0">
                <a:latin typeface="Courier New" charset="0"/>
                <a:cs typeface="Courier New" charset="0"/>
              </a:rPr>
              <a:t>object house</a:t>
            </a:r>
            <a:r>
              <a:rPr lang="en-US" sz="2000" b="1" dirty="0">
                <a:latin typeface="Courier New" charset="0"/>
                <a:cs typeface="Courier New" charset="0"/>
              </a:rPr>
              <a:t>:1</a:t>
            </a:r>
            <a:r>
              <a:rPr lang="en-US" sz="2000" dirty="0">
                <a:latin typeface="Courier New" charset="0"/>
                <a:cs typeface="Courier New" charset="0"/>
              </a:rPr>
              <a:t> {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noProof="1">
                <a:latin typeface="Courier New" charset="0"/>
                <a:cs typeface="Courier New" charset="0"/>
              </a:rPr>
              <a:t> </a:t>
            </a:r>
            <a:r>
              <a:rPr lang="en-US" sz="2000" noProof="1" smtClean="0">
                <a:latin typeface="Courier New" charset="0"/>
                <a:cs typeface="Courier New" charset="0"/>
              </a:rPr>
              <a:t>      </a:t>
            </a:r>
            <a:r>
              <a:rPr sz="2000" noProof="1" smtClean="0">
                <a:latin typeface="Courier New" charset="0"/>
                <a:cs typeface="Courier New" charset="0"/>
              </a:rPr>
              <a:t>floor_area </a:t>
            </a:r>
            <a:r>
              <a:rPr sz="2000" noProof="1">
                <a:latin typeface="Courier New" charset="0"/>
                <a:cs typeface="Courier New" charset="0"/>
              </a:rPr>
              <a:t>random.normal(1500,300);</a:t>
            </a:r>
            <a:endParaRPr lang="en-US" sz="2000" dirty="0">
              <a:latin typeface="Courier New" charset="0"/>
              <a:cs typeface="Courier New" charset="0"/>
            </a:endParaRP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dirty="0">
                <a:latin typeface="Courier New" charset="0"/>
                <a:cs typeface="Courier New" charset="0"/>
              </a:rPr>
              <a:t>}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sz="2000" b="1" dirty="0" smtClean="0">
              <a:latin typeface="Courier New" charset="0"/>
              <a:cs typeface="Courier New" charset="0"/>
            </a:endParaRP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dirty="0" smtClean="0">
                <a:latin typeface="Courier New" charset="0"/>
                <a:cs typeface="Courier New" charset="0"/>
              </a:rPr>
              <a:t>object </a:t>
            </a:r>
            <a:r>
              <a:rPr lang="en-US" sz="2000" b="1" dirty="0">
                <a:latin typeface="Courier New" charset="0"/>
                <a:cs typeface="Courier New" charset="0"/>
              </a:rPr>
              <a:t>player {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dirty="0">
                <a:latin typeface="Courier New" charset="0"/>
                <a:cs typeface="Courier New" charset="0"/>
              </a:rPr>
              <a:t> </a:t>
            </a:r>
            <a:r>
              <a:rPr lang="en-US" sz="2000" b="1" dirty="0" smtClean="0">
                <a:latin typeface="Courier New" charset="0"/>
                <a:cs typeface="Courier New" charset="0"/>
              </a:rPr>
              <a:t>      parent </a:t>
            </a:r>
            <a:r>
              <a:rPr lang="en-US" sz="2000" b="1" dirty="0">
                <a:latin typeface="Courier New" charset="0"/>
                <a:cs typeface="Courier New" charset="0"/>
              </a:rPr>
              <a:t>house:</a:t>
            </a:r>
            <a:r>
              <a:rPr lang="en-US" sz="2000" b="1" dirty="0" smtClean="0">
                <a:latin typeface="Courier New" charset="0"/>
                <a:cs typeface="Courier New" charset="0"/>
              </a:rPr>
              <a:t>1</a:t>
            </a:r>
            <a:endParaRPr lang="en-US" sz="2000" b="1" dirty="0">
              <a:latin typeface="Courier New" charset="0"/>
              <a:cs typeface="Courier New" charset="0"/>
            </a:endParaRP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dirty="0">
                <a:latin typeface="Courier New" charset="0"/>
                <a:cs typeface="Courier New" charset="0"/>
              </a:rPr>
              <a:t> </a:t>
            </a:r>
            <a:r>
              <a:rPr lang="en-US" sz="2000" b="1" dirty="0" smtClean="0">
                <a:latin typeface="Courier New" charset="0"/>
                <a:cs typeface="Courier New" charset="0"/>
              </a:rPr>
              <a:t> </a:t>
            </a:r>
            <a:r>
              <a:rPr lang="en-US" sz="2000" b="1" dirty="0">
                <a:latin typeface="Courier New" charset="0"/>
                <a:cs typeface="Courier New" charset="0"/>
              </a:rPr>
              <a:t> </a:t>
            </a:r>
            <a:r>
              <a:rPr lang="en-US" sz="2000" b="1" dirty="0" smtClean="0">
                <a:latin typeface="Courier New" charset="0"/>
                <a:cs typeface="Courier New" charset="0"/>
              </a:rPr>
              <a:t>    property </a:t>
            </a:r>
            <a:r>
              <a:rPr lang="en-US" sz="2000" b="1" dirty="0" err="1" smtClean="0">
                <a:latin typeface="Courier New" charset="0"/>
                <a:cs typeface="Courier New" charset="0"/>
              </a:rPr>
              <a:t>air_temperature</a:t>
            </a:r>
            <a:endParaRPr lang="en-US" sz="2000" b="1" dirty="0" smtClean="0">
              <a:latin typeface="Courier New" charset="0"/>
              <a:cs typeface="Courier New" charset="0"/>
            </a:endParaRP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dirty="0">
                <a:latin typeface="Courier New" charset="0"/>
                <a:cs typeface="Courier New" charset="0"/>
              </a:rPr>
              <a:t> </a:t>
            </a:r>
            <a:r>
              <a:rPr lang="en-US" sz="2000" b="1" dirty="0" smtClean="0">
                <a:latin typeface="Courier New" charset="0"/>
                <a:cs typeface="Courier New" charset="0"/>
              </a:rPr>
              <a:t>      file </a:t>
            </a:r>
            <a:r>
              <a:rPr lang="en-US" sz="2000" b="1" dirty="0">
                <a:latin typeface="Courier New" charset="0"/>
                <a:cs typeface="Courier New" charset="0"/>
              </a:rPr>
              <a:t>"</a:t>
            </a:r>
            <a:r>
              <a:rPr lang="en-US" sz="2000" b="1" dirty="0" err="1" smtClean="0">
                <a:latin typeface="Courier New" charset="0"/>
                <a:cs typeface="Courier New" charset="0"/>
              </a:rPr>
              <a:t>tair.csv</a:t>
            </a:r>
            <a:r>
              <a:rPr lang="en-US" sz="2000" b="1" dirty="0" smtClean="0">
                <a:latin typeface="Courier New" charset="0"/>
                <a:cs typeface="Courier New" charset="0"/>
              </a:rPr>
              <a:t>";</a:t>
            </a:r>
            <a:endParaRPr lang="en-US" sz="2000" b="1" dirty="0">
              <a:latin typeface="Courier New" charset="0"/>
              <a:cs typeface="Courier New" charset="0"/>
            </a:endParaRP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dirty="0">
                <a:latin typeface="Courier New" charset="0"/>
                <a:cs typeface="Courier New" charset="0"/>
              </a:rPr>
              <a:t> </a:t>
            </a:r>
            <a:r>
              <a:rPr lang="en-US" sz="2000" b="1" dirty="0" smtClean="0">
                <a:latin typeface="Courier New" charset="0"/>
                <a:cs typeface="Courier New" charset="0"/>
              </a:rPr>
              <a:t>      loop </a:t>
            </a:r>
            <a:r>
              <a:rPr lang="en-US" sz="2000" b="1" dirty="0">
                <a:latin typeface="Courier New" charset="0"/>
                <a:cs typeface="Courier New" charset="0"/>
              </a:rPr>
              <a:t>21;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dirty="0" smtClean="0">
                <a:latin typeface="Courier New" charset="0"/>
                <a:cs typeface="Courier New" charset="0"/>
              </a:rPr>
              <a:t>}</a:t>
            </a:r>
            <a:endParaRPr lang="en-US" sz="2000" b="1" dirty="0">
              <a:latin typeface="Courier New" charset="0"/>
              <a:cs typeface="Courier New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400" dirty="0">
              <a:latin typeface="Arial" charset="0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</a:rPr>
              <a:t>Yet another </a:t>
            </a:r>
            <a:r>
              <a:rPr lang="en-US" dirty="0">
                <a:latin typeface="Arial" charset="0"/>
              </a:rPr>
              <a:t>Example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800" b="1" dirty="0">
                <a:latin typeface="Times New Roman" charset="0"/>
                <a:cs typeface="Courier New" charset="0"/>
              </a:rPr>
              <a:t>Another way to code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2800" b="1" dirty="0">
              <a:latin typeface="Times New Roman" charset="0"/>
              <a:cs typeface="Courier New" charset="0"/>
            </a:endParaRP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dirty="0">
                <a:latin typeface="Courier New" charset="0"/>
                <a:cs typeface="Courier New" charset="0"/>
              </a:rPr>
              <a:t>object </a:t>
            </a:r>
            <a:r>
              <a:rPr lang="en-US" sz="2000" dirty="0" smtClean="0">
                <a:latin typeface="Courier New" charset="0"/>
                <a:cs typeface="Courier New" charset="0"/>
              </a:rPr>
              <a:t>house {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dirty="0" smtClean="0">
                <a:latin typeface="Courier New" charset="0"/>
                <a:cs typeface="Courier New" charset="0"/>
              </a:rPr>
              <a:t>       name MyHouse1;</a:t>
            </a:r>
            <a:endParaRPr lang="en-US" sz="2000" b="1" dirty="0">
              <a:latin typeface="Courier New" charset="0"/>
              <a:cs typeface="Courier New" charset="0"/>
            </a:endParaRP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noProof="1">
                <a:latin typeface="Courier New" charset="0"/>
                <a:cs typeface="Courier New" charset="0"/>
              </a:rPr>
              <a:t> </a:t>
            </a:r>
            <a:r>
              <a:rPr lang="en-US" sz="2000" noProof="1" smtClean="0">
                <a:latin typeface="Courier New" charset="0"/>
                <a:cs typeface="Courier New" charset="0"/>
              </a:rPr>
              <a:t>      </a:t>
            </a:r>
            <a:r>
              <a:rPr sz="2000" noProof="1" smtClean="0">
                <a:latin typeface="Courier New" charset="0"/>
                <a:cs typeface="Courier New" charset="0"/>
              </a:rPr>
              <a:t>floor_area </a:t>
            </a:r>
            <a:r>
              <a:rPr sz="2000" noProof="1">
                <a:latin typeface="Courier New" charset="0"/>
                <a:cs typeface="Courier New" charset="0"/>
              </a:rPr>
              <a:t>random.normal(1500,300);</a:t>
            </a:r>
            <a:endParaRPr lang="en-US" sz="2000" dirty="0">
              <a:latin typeface="Courier New" charset="0"/>
              <a:cs typeface="Courier New" charset="0"/>
            </a:endParaRP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dirty="0">
                <a:latin typeface="Courier New" charset="0"/>
                <a:cs typeface="Courier New" charset="0"/>
              </a:rPr>
              <a:t>}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sz="2000" b="1" dirty="0" smtClean="0">
              <a:latin typeface="Courier New" charset="0"/>
              <a:cs typeface="Courier New" charset="0"/>
            </a:endParaRP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dirty="0" smtClean="0">
                <a:latin typeface="Courier New" charset="0"/>
                <a:cs typeface="Courier New" charset="0"/>
              </a:rPr>
              <a:t>object </a:t>
            </a:r>
            <a:r>
              <a:rPr lang="en-US" sz="2000" b="1" dirty="0">
                <a:latin typeface="Courier New" charset="0"/>
                <a:cs typeface="Courier New" charset="0"/>
              </a:rPr>
              <a:t>player {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dirty="0">
                <a:latin typeface="Courier New" charset="0"/>
                <a:cs typeface="Courier New" charset="0"/>
              </a:rPr>
              <a:t> </a:t>
            </a:r>
            <a:r>
              <a:rPr lang="en-US" sz="2000" b="1" dirty="0" smtClean="0">
                <a:latin typeface="Courier New" charset="0"/>
                <a:cs typeface="Courier New" charset="0"/>
              </a:rPr>
              <a:t>      parent MyHouse1;</a:t>
            </a:r>
            <a:endParaRPr lang="en-US" sz="2000" b="1" dirty="0">
              <a:latin typeface="Courier New" charset="0"/>
              <a:cs typeface="Courier New" charset="0"/>
            </a:endParaRP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dirty="0">
                <a:latin typeface="Courier New" charset="0"/>
                <a:cs typeface="Courier New" charset="0"/>
              </a:rPr>
              <a:t> </a:t>
            </a:r>
            <a:r>
              <a:rPr lang="en-US" sz="2000" b="1" dirty="0" smtClean="0">
                <a:latin typeface="Courier New" charset="0"/>
                <a:cs typeface="Courier New" charset="0"/>
              </a:rPr>
              <a:t> </a:t>
            </a:r>
            <a:r>
              <a:rPr lang="en-US" sz="2000" b="1" dirty="0">
                <a:latin typeface="Courier New" charset="0"/>
                <a:cs typeface="Courier New" charset="0"/>
              </a:rPr>
              <a:t> </a:t>
            </a:r>
            <a:r>
              <a:rPr lang="en-US" sz="2000" b="1" dirty="0" smtClean="0">
                <a:latin typeface="Courier New" charset="0"/>
                <a:cs typeface="Courier New" charset="0"/>
              </a:rPr>
              <a:t>    property </a:t>
            </a:r>
            <a:r>
              <a:rPr lang="en-US" sz="2000" b="1" dirty="0" err="1" smtClean="0">
                <a:latin typeface="Courier New" charset="0"/>
                <a:cs typeface="Courier New" charset="0"/>
              </a:rPr>
              <a:t>air_temperature</a:t>
            </a:r>
            <a:endParaRPr lang="en-US" sz="2000" b="1" dirty="0" smtClean="0">
              <a:latin typeface="Courier New" charset="0"/>
              <a:cs typeface="Courier New" charset="0"/>
            </a:endParaRP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dirty="0">
                <a:latin typeface="Courier New" charset="0"/>
                <a:cs typeface="Courier New" charset="0"/>
              </a:rPr>
              <a:t> </a:t>
            </a:r>
            <a:r>
              <a:rPr lang="en-US" sz="2000" b="1" dirty="0" smtClean="0">
                <a:latin typeface="Courier New" charset="0"/>
                <a:cs typeface="Courier New" charset="0"/>
              </a:rPr>
              <a:t>      file </a:t>
            </a:r>
            <a:r>
              <a:rPr lang="en-US" sz="2000" b="1" dirty="0">
                <a:latin typeface="Courier New" charset="0"/>
                <a:cs typeface="Courier New" charset="0"/>
              </a:rPr>
              <a:t>"</a:t>
            </a:r>
            <a:r>
              <a:rPr lang="en-US" sz="2000" b="1" dirty="0" err="1" smtClean="0">
                <a:latin typeface="Courier New" charset="0"/>
                <a:cs typeface="Courier New" charset="0"/>
              </a:rPr>
              <a:t>tair.csv</a:t>
            </a:r>
            <a:r>
              <a:rPr lang="en-US" sz="2000" b="1" dirty="0" smtClean="0">
                <a:latin typeface="Courier New" charset="0"/>
                <a:cs typeface="Courier New" charset="0"/>
              </a:rPr>
              <a:t>";</a:t>
            </a:r>
            <a:endParaRPr lang="en-US" sz="2000" b="1" dirty="0">
              <a:latin typeface="Courier New" charset="0"/>
              <a:cs typeface="Courier New" charset="0"/>
            </a:endParaRP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dirty="0">
                <a:latin typeface="Courier New" charset="0"/>
                <a:cs typeface="Courier New" charset="0"/>
              </a:rPr>
              <a:t> </a:t>
            </a:r>
            <a:r>
              <a:rPr lang="en-US" sz="2000" b="1" dirty="0" smtClean="0">
                <a:latin typeface="Courier New" charset="0"/>
                <a:cs typeface="Courier New" charset="0"/>
              </a:rPr>
              <a:t>      loop </a:t>
            </a:r>
            <a:r>
              <a:rPr lang="en-US" sz="2000" b="1" dirty="0">
                <a:latin typeface="Courier New" charset="0"/>
                <a:cs typeface="Courier New" charset="0"/>
              </a:rPr>
              <a:t>21;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dirty="0" smtClean="0">
                <a:latin typeface="Courier New" charset="0"/>
                <a:cs typeface="Courier New" charset="0"/>
              </a:rPr>
              <a:t>}</a:t>
            </a:r>
            <a:endParaRPr lang="en-US" sz="2000" b="1" dirty="0">
              <a:latin typeface="Courier New" charset="0"/>
              <a:cs typeface="Courier New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30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simulation error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Finite </a:t>
            </a:r>
            <a:r>
              <a:rPr lang="en-US" dirty="0"/>
              <a:t>d</a:t>
            </a:r>
            <a:r>
              <a:rPr lang="en-US" dirty="0" smtClean="0"/>
              <a:t>ifference </a:t>
            </a:r>
            <a:r>
              <a:rPr lang="en-US" dirty="0"/>
              <a:t>e</a:t>
            </a:r>
            <a:r>
              <a:rPr lang="en-US" dirty="0" smtClean="0"/>
              <a:t>rror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Agent-based error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294" y="1833647"/>
            <a:ext cx="2743200" cy="25686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224311"/>
            <a:ext cx="2795824" cy="2667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1828722"/>
            <a:ext cx="4995714" cy="18669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5649" y="3721320"/>
            <a:ext cx="2919176" cy="24427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9518" y="3743643"/>
            <a:ext cx="2565564" cy="242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64607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Another example player file</a:t>
            </a:r>
          </a:p>
        </p:txBody>
      </p:sp>
      <p:sp>
        <p:nvSpPr>
          <p:cNvPr id="15363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noFill/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000" b="1" dirty="0">
                <a:latin typeface="Courier New" charset="0"/>
                <a:cs typeface="Courier New" charset="0"/>
              </a:rPr>
              <a:t># comment lines start with hash sign</a:t>
            </a:r>
          </a:p>
          <a:p>
            <a:pPr eaLnBrk="1" hangingPunct="1">
              <a:buFontTx/>
              <a:buNone/>
            </a:pPr>
            <a:r>
              <a:rPr lang="en-US" sz="2000" b="1" dirty="0">
                <a:latin typeface="Courier New" charset="0"/>
                <a:cs typeface="Courier New" charset="0"/>
              </a:rPr>
              <a:t># this example will produce a time series of</a:t>
            </a:r>
          </a:p>
          <a:p>
            <a:pPr eaLnBrk="1" hangingPunct="1">
              <a:buFontTx/>
              <a:buNone/>
            </a:pPr>
            <a:r>
              <a:rPr lang="en-US" sz="2000" b="1" dirty="0">
                <a:latin typeface="Courier New" charset="0"/>
                <a:cs typeface="Courier New" charset="0"/>
              </a:rPr>
              <a:t># temperatures for midnight-3 am, then stay at</a:t>
            </a:r>
          </a:p>
          <a:p>
            <a:pPr eaLnBrk="1" hangingPunct="1">
              <a:buFontTx/>
              <a:buNone/>
            </a:pPr>
            <a:r>
              <a:rPr lang="en-US" sz="2000" b="1" dirty="0">
                <a:latin typeface="Courier New" charset="0"/>
                <a:cs typeface="Courier New" charset="0"/>
              </a:rPr>
              <a:t># 68.0 degrees indefinitely</a:t>
            </a:r>
          </a:p>
          <a:p>
            <a:pPr eaLnBrk="1" hangingPunct="1">
              <a:buFontTx/>
              <a:buNone/>
            </a:pPr>
            <a:r>
              <a:rPr lang="en-US" sz="2000" b="1" dirty="0" smtClean="0">
                <a:latin typeface="Courier New" charset="0"/>
                <a:cs typeface="Courier New" charset="0"/>
              </a:rPr>
              <a:t>2007</a:t>
            </a:r>
            <a:r>
              <a:rPr lang="en-US" sz="2000" b="1" dirty="0">
                <a:latin typeface="Courier New" charset="0"/>
                <a:cs typeface="Courier New" charset="0"/>
              </a:rPr>
              <a:t>-01-01 00:00:00, </a:t>
            </a:r>
            <a:r>
              <a:rPr lang="en-US" sz="2000" b="1" dirty="0" smtClean="0">
                <a:latin typeface="Courier New" charset="0"/>
                <a:cs typeface="Courier New" charset="0"/>
              </a:rPr>
              <a:t>72.0</a:t>
            </a:r>
            <a:endParaRPr lang="en-US" sz="2000" b="1" dirty="0">
              <a:latin typeface="Courier New" charset="0"/>
              <a:cs typeface="Courier New" charset="0"/>
            </a:endParaRPr>
          </a:p>
          <a:p>
            <a:pPr eaLnBrk="1" hangingPunct="1">
              <a:buFontTx/>
              <a:buNone/>
            </a:pPr>
            <a:r>
              <a:rPr lang="en-US" sz="2000" b="1" dirty="0" smtClean="0">
                <a:latin typeface="Courier New" charset="0"/>
                <a:cs typeface="Courier New" charset="0"/>
              </a:rPr>
              <a:t>2007</a:t>
            </a:r>
            <a:r>
              <a:rPr lang="en-US" sz="2000" b="1" dirty="0">
                <a:latin typeface="Courier New" charset="0"/>
                <a:cs typeface="Courier New" charset="0"/>
              </a:rPr>
              <a:t>-01-01 01:00:00, 73.0</a:t>
            </a:r>
          </a:p>
          <a:p>
            <a:pPr eaLnBrk="1" hangingPunct="1">
              <a:buFontTx/>
              <a:buNone/>
            </a:pPr>
            <a:r>
              <a:rPr lang="en-US" sz="2000" b="1" dirty="0">
                <a:latin typeface="Courier New" charset="0"/>
                <a:cs typeface="Courier New" charset="0"/>
              </a:rPr>
              <a:t>2007-01-01 02:00:00, 72.0</a:t>
            </a:r>
          </a:p>
          <a:p>
            <a:pPr eaLnBrk="1" hangingPunct="1">
              <a:buFontTx/>
              <a:buNone/>
            </a:pPr>
            <a:r>
              <a:rPr lang="en-US" sz="2000" b="1" dirty="0">
                <a:latin typeface="Courier New" charset="0"/>
                <a:cs typeface="Courier New" charset="0"/>
              </a:rPr>
              <a:t>2007-01-01 03:00:00, 68.0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Demo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371600"/>
            <a:ext cx="8229600" cy="4525963"/>
          </a:xfrm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800" dirty="0">
                <a:latin typeface="Arial" charset="0"/>
              </a:rPr>
              <a:t>Manipulate </a:t>
            </a:r>
            <a:r>
              <a:rPr lang="en-US" sz="1800" dirty="0" smtClean="0">
                <a:latin typeface="Arial" charset="0"/>
              </a:rPr>
              <a:t>thermostatic controls  using player: </a:t>
            </a:r>
            <a:r>
              <a:rPr lang="en-US" sz="1800" i="1" dirty="0" err="1" smtClean="0">
                <a:latin typeface="Arial" charset="0"/>
              </a:rPr>
              <a:t>player.glm</a:t>
            </a:r>
            <a:endParaRPr lang="en-US" sz="1800" i="1" dirty="0">
              <a:latin typeface="Arial" charset="0"/>
            </a:endParaRPr>
          </a:p>
          <a:p>
            <a:pPr lvl="2" eaLnBrk="1" hangingPunct="1">
              <a:lnSpc>
                <a:spcPct val="80000"/>
              </a:lnSpc>
              <a:buFontTx/>
              <a:buNone/>
            </a:pPr>
            <a:endParaRPr lang="en-US" sz="1400" dirty="0">
              <a:latin typeface="Arial" charset="0"/>
            </a:endParaRP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sz="1800" i="0" dirty="0">
                <a:latin typeface="Courier New"/>
                <a:cs typeface="Courier New"/>
              </a:rPr>
              <a:t>clock {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sz="1800" i="0" dirty="0">
                <a:latin typeface="Courier New"/>
                <a:cs typeface="Courier New"/>
              </a:rPr>
              <a:t> </a:t>
            </a:r>
            <a:r>
              <a:rPr lang="en-US" sz="1800" i="0" dirty="0" smtClean="0">
                <a:latin typeface="Courier New"/>
                <a:cs typeface="Courier New"/>
              </a:rPr>
              <a:t>     </a:t>
            </a:r>
            <a:r>
              <a:rPr lang="en-US" sz="1800" i="0" dirty="0" err="1" smtClean="0">
                <a:latin typeface="Courier New"/>
                <a:cs typeface="Courier New"/>
              </a:rPr>
              <a:t>timezone</a:t>
            </a:r>
            <a:r>
              <a:rPr lang="en-US" sz="1800" i="0" dirty="0" smtClean="0">
                <a:latin typeface="Courier New"/>
                <a:cs typeface="Courier New"/>
              </a:rPr>
              <a:t> </a:t>
            </a:r>
            <a:r>
              <a:rPr lang="en-US" sz="1800" i="0" dirty="0">
                <a:latin typeface="Courier New"/>
                <a:cs typeface="Courier New"/>
              </a:rPr>
              <a:t>PST+8PDT;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sz="1800" i="0" dirty="0">
                <a:latin typeface="Courier New"/>
                <a:cs typeface="Courier New"/>
              </a:rPr>
              <a:t> </a:t>
            </a:r>
            <a:r>
              <a:rPr lang="en-US" sz="1800" i="0" dirty="0" smtClean="0">
                <a:latin typeface="Courier New"/>
                <a:cs typeface="Courier New"/>
              </a:rPr>
              <a:t>     </a:t>
            </a:r>
            <a:r>
              <a:rPr lang="en-US" sz="1800" i="0" dirty="0" err="1" smtClean="0">
                <a:latin typeface="Courier New"/>
                <a:cs typeface="Courier New"/>
              </a:rPr>
              <a:t>starttime</a:t>
            </a:r>
            <a:r>
              <a:rPr lang="en-US" sz="1800" i="0" dirty="0" smtClean="0">
                <a:latin typeface="Courier New"/>
                <a:cs typeface="Courier New"/>
              </a:rPr>
              <a:t> </a:t>
            </a:r>
            <a:r>
              <a:rPr lang="en-US" sz="1800" i="0" dirty="0">
                <a:latin typeface="Courier New"/>
                <a:cs typeface="Courier New"/>
              </a:rPr>
              <a:t>'2001-01-01 </a:t>
            </a:r>
            <a:r>
              <a:rPr lang="en-US" sz="1800" i="0" dirty="0" smtClean="0">
                <a:latin typeface="Courier New"/>
                <a:cs typeface="Courier New"/>
              </a:rPr>
              <a:t>00</a:t>
            </a:r>
            <a:r>
              <a:rPr lang="en-US" sz="1800" i="0" dirty="0">
                <a:latin typeface="Courier New"/>
                <a:cs typeface="Courier New"/>
              </a:rPr>
              <a:t>:00:</a:t>
            </a:r>
            <a:r>
              <a:rPr lang="en-US" sz="1800" i="0" dirty="0" smtClean="0">
                <a:latin typeface="Courier New"/>
                <a:cs typeface="Courier New"/>
              </a:rPr>
              <a:t>00 PST'</a:t>
            </a:r>
            <a:r>
              <a:rPr lang="en-US" sz="1800" i="0" dirty="0">
                <a:latin typeface="Courier New"/>
                <a:cs typeface="Courier New"/>
              </a:rPr>
              <a:t>;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sz="1800" i="0" dirty="0">
                <a:latin typeface="Courier New"/>
                <a:cs typeface="Courier New"/>
              </a:rPr>
              <a:t>}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endParaRPr lang="en-US" sz="1800" i="0" dirty="0">
              <a:latin typeface="Courier New"/>
              <a:cs typeface="Courier New"/>
            </a:endParaRP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sz="1800" i="0" dirty="0">
                <a:latin typeface="Courier New"/>
                <a:cs typeface="Courier New"/>
              </a:rPr>
              <a:t>module residential;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sz="1800" i="0" dirty="0">
                <a:latin typeface="Courier New"/>
                <a:cs typeface="Courier New"/>
              </a:rPr>
              <a:t>module tape;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endParaRPr lang="en-US" sz="1800" i="0" dirty="0">
              <a:latin typeface="Courier New"/>
              <a:cs typeface="Courier New"/>
            </a:endParaRP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sz="1800" i="0" dirty="0">
                <a:latin typeface="Courier New"/>
                <a:cs typeface="Courier New"/>
              </a:rPr>
              <a:t>object </a:t>
            </a:r>
            <a:r>
              <a:rPr lang="en-US" sz="1800" i="0" dirty="0" smtClean="0">
                <a:latin typeface="Courier New"/>
                <a:cs typeface="Courier New"/>
              </a:rPr>
              <a:t>house {</a:t>
            </a:r>
            <a:endParaRPr lang="en-US" sz="1800" i="0" dirty="0">
              <a:latin typeface="Courier New"/>
              <a:cs typeface="Courier New"/>
            </a:endParaRP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sz="1800" i="0" dirty="0">
                <a:latin typeface="Courier New"/>
                <a:cs typeface="Courier New"/>
              </a:rPr>
              <a:t> </a:t>
            </a:r>
            <a:r>
              <a:rPr lang="en-US" sz="1800" i="0" dirty="0" smtClean="0">
                <a:latin typeface="Courier New"/>
                <a:cs typeface="Courier New"/>
              </a:rPr>
              <a:t>      </a:t>
            </a:r>
            <a:r>
              <a:rPr lang="en-US" sz="1800" i="0" dirty="0" err="1" smtClean="0">
                <a:latin typeface="Courier New"/>
                <a:cs typeface="Courier New"/>
              </a:rPr>
              <a:t>heating_setpoint</a:t>
            </a:r>
            <a:r>
              <a:rPr lang="en-US" sz="1800" i="0" dirty="0" smtClean="0">
                <a:latin typeface="Courier New"/>
                <a:cs typeface="Courier New"/>
              </a:rPr>
              <a:t> </a:t>
            </a:r>
            <a:r>
              <a:rPr lang="en-US" sz="1800" i="0" dirty="0">
                <a:latin typeface="Courier New"/>
                <a:cs typeface="Courier New"/>
              </a:rPr>
              <a:t>40 </a:t>
            </a:r>
            <a:r>
              <a:rPr lang="en-US" sz="1800" i="0" dirty="0" err="1">
                <a:latin typeface="Courier New"/>
                <a:cs typeface="Courier New"/>
              </a:rPr>
              <a:t>degF</a:t>
            </a:r>
            <a:r>
              <a:rPr lang="en-US" sz="1800" i="0" dirty="0">
                <a:latin typeface="Courier New"/>
                <a:cs typeface="Courier New"/>
              </a:rPr>
              <a:t>;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sz="1800" i="0" dirty="0">
                <a:latin typeface="Courier New"/>
                <a:cs typeface="Courier New"/>
              </a:rPr>
              <a:t> </a:t>
            </a:r>
            <a:r>
              <a:rPr lang="en-US" sz="1800" i="0" dirty="0" smtClean="0">
                <a:latin typeface="Courier New"/>
                <a:cs typeface="Courier New"/>
              </a:rPr>
              <a:t>      </a:t>
            </a:r>
            <a:r>
              <a:rPr lang="en-US" sz="1800" i="0" dirty="0" err="1" smtClean="0">
                <a:latin typeface="Courier New"/>
                <a:cs typeface="Courier New"/>
              </a:rPr>
              <a:t>cooling_setpoint</a:t>
            </a:r>
            <a:r>
              <a:rPr lang="en-US" sz="1800" i="0" dirty="0" smtClean="0">
                <a:latin typeface="Courier New"/>
                <a:cs typeface="Courier New"/>
              </a:rPr>
              <a:t> </a:t>
            </a:r>
            <a:r>
              <a:rPr lang="en-US" sz="1800" i="0" dirty="0">
                <a:latin typeface="Courier New"/>
                <a:cs typeface="Courier New"/>
              </a:rPr>
              <a:t>90 </a:t>
            </a:r>
            <a:r>
              <a:rPr lang="en-US" sz="1800" i="0" dirty="0" err="1">
                <a:latin typeface="Courier New"/>
                <a:cs typeface="Courier New"/>
              </a:rPr>
              <a:t>degF</a:t>
            </a:r>
            <a:r>
              <a:rPr lang="en-US" sz="1800" i="0" dirty="0">
                <a:latin typeface="Courier New"/>
                <a:cs typeface="Courier New"/>
              </a:rPr>
              <a:t>;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sz="1800" i="0" dirty="0">
                <a:latin typeface="Courier New"/>
                <a:cs typeface="Courier New"/>
              </a:rPr>
              <a:t> </a:t>
            </a:r>
            <a:r>
              <a:rPr lang="en-US" sz="1800" i="0" dirty="0" smtClean="0">
                <a:latin typeface="Courier New"/>
                <a:cs typeface="Courier New"/>
              </a:rPr>
              <a:t>      object </a:t>
            </a:r>
            <a:r>
              <a:rPr lang="en-US" sz="1800" i="0" dirty="0">
                <a:latin typeface="Courier New"/>
                <a:cs typeface="Courier New"/>
              </a:rPr>
              <a:t>player {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sz="1800" i="0" dirty="0">
                <a:latin typeface="Courier New"/>
                <a:cs typeface="Courier New"/>
              </a:rPr>
              <a:t> </a:t>
            </a:r>
            <a:r>
              <a:rPr lang="en-US" sz="1800" i="0" dirty="0" smtClean="0">
                <a:latin typeface="Courier New"/>
                <a:cs typeface="Courier New"/>
              </a:rPr>
              <a:t>             property </a:t>
            </a:r>
            <a:r>
              <a:rPr lang="en-US" sz="1800" i="0" dirty="0" err="1">
                <a:latin typeface="Courier New"/>
                <a:cs typeface="Courier New"/>
              </a:rPr>
              <a:t>cooling_setpoint</a:t>
            </a:r>
            <a:r>
              <a:rPr lang="en-US" sz="1800" i="0" dirty="0">
                <a:latin typeface="Courier New"/>
                <a:cs typeface="Courier New"/>
              </a:rPr>
              <a:t>;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sz="1800" i="0" dirty="0">
                <a:latin typeface="Courier New"/>
                <a:cs typeface="Courier New"/>
              </a:rPr>
              <a:t> </a:t>
            </a:r>
            <a:r>
              <a:rPr lang="en-US" sz="1800" i="0" dirty="0" smtClean="0">
                <a:latin typeface="Courier New"/>
                <a:cs typeface="Courier New"/>
              </a:rPr>
              <a:t>             file </a:t>
            </a:r>
            <a:r>
              <a:rPr lang="en-US" sz="1800" i="0" dirty="0" err="1">
                <a:latin typeface="Courier New"/>
                <a:cs typeface="Courier New"/>
              </a:rPr>
              <a:t>theat.csv</a:t>
            </a:r>
            <a:r>
              <a:rPr lang="en-US" sz="1800" i="0" dirty="0">
                <a:latin typeface="Courier New"/>
                <a:cs typeface="Courier New"/>
              </a:rPr>
              <a:t>;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sz="1800" i="0" dirty="0">
                <a:latin typeface="Courier New"/>
                <a:cs typeface="Courier New"/>
              </a:rPr>
              <a:t> </a:t>
            </a:r>
            <a:r>
              <a:rPr lang="en-US" sz="1800" i="0" dirty="0" smtClean="0">
                <a:latin typeface="Courier New"/>
                <a:cs typeface="Courier New"/>
              </a:rPr>
              <a:t>             loop </a:t>
            </a:r>
            <a:r>
              <a:rPr lang="en-US" sz="1800" i="0" dirty="0">
                <a:latin typeface="Courier New"/>
                <a:cs typeface="Courier New"/>
              </a:rPr>
              <a:t>28;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sz="1800" i="0" dirty="0">
                <a:latin typeface="Courier New"/>
                <a:cs typeface="Courier New"/>
              </a:rPr>
              <a:t> </a:t>
            </a:r>
            <a:r>
              <a:rPr lang="en-US" sz="1800" i="0" dirty="0" smtClean="0">
                <a:latin typeface="Courier New"/>
                <a:cs typeface="Courier New"/>
              </a:rPr>
              <a:t>      }</a:t>
            </a:r>
            <a:r>
              <a:rPr lang="en-US" sz="1800" i="0" dirty="0">
                <a:latin typeface="Courier New"/>
                <a:cs typeface="Courier New"/>
              </a:rPr>
              <a:t>;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sz="1800" i="0" dirty="0">
                <a:latin typeface="Courier New"/>
                <a:cs typeface="Courier New"/>
              </a:rPr>
              <a:t>}</a:t>
            </a:r>
          </a:p>
          <a:p>
            <a:pPr eaLnBrk="1" hangingPunct="1">
              <a:lnSpc>
                <a:spcPct val="80000"/>
              </a:lnSpc>
            </a:pPr>
            <a:endParaRPr lang="en-US" sz="1600" dirty="0">
              <a:latin typeface="Arial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1600" dirty="0">
              <a:latin typeface="Arial" charset="0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Demo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sz="quarter" idx="14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800" dirty="0">
                <a:latin typeface="Arial" charset="0"/>
              </a:rPr>
              <a:t>Another way to manipulate </a:t>
            </a:r>
            <a:r>
              <a:rPr lang="en-US" sz="1800" dirty="0" smtClean="0">
                <a:latin typeface="Arial" charset="0"/>
              </a:rPr>
              <a:t>values </a:t>
            </a:r>
            <a:r>
              <a:rPr lang="en-US" sz="1800" dirty="0">
                <a:latin typeface="Arial" charset="0"/>
              </a:rPr>
              <a:t>using </a:t>
            </a:r>
            <a:r>
              <a:rPr lang="en-US" sz="1800" dirty="0" smtClean="0">
                <a:latin typeface="Arial" charset="0"/>
              </a:rPr>
              <a:t>player: player_2</a:t>
            </a:r>
            <a:r>
              <a:rPr lang="en-US" sz="1800" dirty="0">
                <a:latin typeface="Arial" charset="0"/>
              </a:rPr>
              <a:t>.glm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endParaRPr lang="en-US" sz="1200" dirty="0">
              <a:latin typeface="Arial" charset="0"/>
            </a:endParaRP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sz="1800" i="0" dirty="0">
                <a:latin typeface="Courier New"/>
                <a:cs typeface="Courier New"/>
              </a:rPr>
              <a:t>clock {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sz="1800" i="0" dirty="0">
                <a:latin typeface="Courier New"/>
                <a:cs typeface="Courier New"/>
              </a:rPr>
              <a:t> </a:t>
            </a:r>
            <a:r>
              <a:rPr lang="en-US" sz="1800" i="0" dirty="0" smtClean="0">
                <a:latin typeface="Courier New"/>
                <a:cs typeface="Courier New"/>
              </a:rPr>
              <a:t>     </a:t>
            </a:r>
            <a:r>
              <a:rPr lang="en-US" sz="1800" i="0" dirty="0" err="1" smtClean="0">
                <a:latin typeface="Courier New"/>
                <a:cs typeface="Courier New"/>
              </a:rPr>
              <a:t>timezone</a:t>
            </a:r>
            <a:r>
              <a:rPr lang="en-US" sz="1800" i="0" dirty="0" smtClean="0">
                <a:latin typeface="Courier New"/>
                <a:cs typeface="Courier New"/>
              </a:rPr>
              <a:t> </a:t>
            </a:r>
            <a:r>
              <a:rPr lang="en-US" sz="1800" i="0" dirty="0">
                <a:latin typeface="Courier New"/>
                <a:cs typeface="Courier New"/>
              </a:rPr>
              <a:t>PST+8PDT;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sz="1800" i="0" dirty="0">
                <a:latin typeface="Courier New"/>
                <a:cs typeface="Courier New"/>
              </a:rPr>
              <a:t> </a:t>
            </a:r>
            <a:r>
              <a:rPr lang="en-US" sz="1800" i="0" dirty="0" smtClean="0">
                <a:latin typeface="Courier New"/>
                <a:cs typeface="Courier New"/>
              </a:rPr>
              <a:t>     </a:t>
            </a:r>
            <a:r>
              <a:rPr lang="en-US" sz="1800" i="0" dirty="0" err="1" smtClean="0">
                <a:latin typeface="Courier New"/>
                <a:cs typeface="Courier New"/>
              </a:rPr>
              <a:t>starttime</a:t>
            </a:r>
            <a:r>
              <a:rPr lang="en-US" sz="1800" i="0" dirty="0" smtClean="0">
                <a:latin typeface="Courier New"/>
                <a:cs typeface="Courier New"/>
              </a:rPr>
              <a:t> '</a:t>
            </a:r>
            <a:r>
              <a:rPr lang="en-US" sz="1800" i="0" dirty="0">
                <a:latin typeface="Courier New"/>
                <a:cs typeface="Courier New"/>
              </a:rPr>
              <a:t>2001-01-01 </a:t>
            </a:r>
            <a:r>
              <a:rPr lang="en-US" sz="1800" i="0" dirty="0" smtClean="0">
                <a:latin typeface="Courier New"/>
                <a:cs typeface="Courier New"/>
              </a:rPr>
              <a:t>00</a:t>
            </a:r>
            <a:r>
              <a:rPr lang="en-US" sz="1800" i="0" dirty="0">
                <a:latin typeface="Courier New"/>
                <a:cs typeface="Courier New"/>
              </a:rPr>
              <a:t>:00:</a:t>
            </a:r>
            <a:r>
              <a:rPr lang="en-US" sz="1800" i="0" dirty="0" smtClean="0">
                <a:latin typeface="Courier New"/>
                <a:cs typeface="Courier New"/>
              </a:rPr>
              <a:t>00 PST'</a:t>
            </a:r>
            <a:r>
              <a:rPr lang="en-US" sz="1800" i="0" dirty="0">
                <a:latin typeface="Courier New"/>
                <a:cs typeface="Courier New"/>
              </a:rPr>
              <a:t>;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sz="1800" i="0" dirty="0">
                <a:latin typeface="Courier New"/>
                <a:cs typeface="Courier New"/>
              </a:rPr>
              <a:t>}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endParaRPr lang="en-US" sz="1800" i="0" dirty="0">
              <a:latin typeface="Courier New"/>
              <a:cs typeface="Courier New"/>
            </a:endParaRP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sz="1800" i="0" dirty="0">
                <a:latin typeface="Courier New"/>
                <a:cs typeface="Courier New"/>
              </a:rPr>
              <a:t>module residential;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sz="1800" i="0" dirty="0">
                <a:latin typeface="Courier New"/>
                <a:cs typeface="Courier New"/>
              </a:rPr>
              <a:t>module tape;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endParaRPr lang="en-US" sz="1800" i="0" dirty="0">
              <a:latin typeface="Courier New"/>
              <a:cs typeface="Courier New"/>
            </a:endParaRP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sz="1800" i="0" dirty="0">
                <a:latin typeface="Courier New"/>
                <a:cs typeface="Courier New"/>
              </a:rPr>
              <a:t>object </a:t>
            </a:r>
            <a:r>
              <a:rPr lang="en-US" sz="1800" i="0" dirty="0" smtClean="0">
                <a:latin typeface="Courier New"/>
                <a:cs typeface="Courier New"/>
              </a:rPr>
              <a:t>house {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sz="1800" i="0" dirty="0">
                <a:latin typeface="Courier New"/>
                <a:cs typeface="Courier New"/>
              </a:rPr>
              <a:t> </a:t>
            </a:r>
            <a:r>
              <a:rPr lang="en-US" sz="1800" i="0" dirty="0" smtClean="0">
                <a:latin typeface="Courier New"/>
                <a:cs typeface="Courier New"/>
              </a:rPr>
              <a:t>      name MyHouse1;</a:t>
            </a:r>
            <a:endParaRPr lang="en-US" sz="1800" i="0" dirty="0">
              <a:latin typeface="Courier New"/>
              <a:cs typeface="Courier New"/>
            </a:endParaRP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sz="1800" i="0" dirty="0">
                <a:latin typeface="Courier New"/>
                <a:cs typeface="Courier New"/>
              </a:rPr>
              <a:t> </a:t>
            </a:r>
            <a:r>
              <a:rPr lang="en-US" sz="1800" i="0" dirty="0" smtClean="0">
                <a:latin typeface="Courier New"/>
                <a:cs typeface="Courier New"/>
              </a:rPr>
              <a:t>      </a:t>
            </a:r>
            <a:r>
              <a:rPr lang="en-US" sz="1800" i="0" dirty="0" err="1" smtClean="0">
                <a:latin typeface="Courier New"/>
                <a:cs typeface="Courier New"/>
              </a:rPr>
              <a:t>heating_setpoint</a:t>
            </a:r>
            <a:r>
              <a:rPr lang="en-US" sz="1800" i="0" dirty="0" smtClean="0">
                <a:latin typeface="Courier New"/>
                <a:cs typeface="Courier New"/>
              </a:rPr>
              <a:t> </a:t>
            </a:r>
            <a:r>
              <a:rPr lang="en-US" sz="1800" i="0" dirty="0">
                <a:latin typeface="Courier New"/>
                <a:cs typeface="Courier New"/>
              </a:rPr>
              <a:t>40 </a:t>
            </a:r>
            <a:r>
              <a:rPr lang="en-US" sz="1800" i="0" dirty="0" err="1">
                <a:latin typeface="Courier New"/>
                <a:cs typeface="Courier New"/>
              </a:rPr>
              <a:t>degF</a:t>
            </a:r>
            <a:r>
              <a:rPr lang="en-US" sz="1800" i="0" dirty="0">
                <a:latin typeface="Courier New"/>
                <a:cs typeface="Courier New"/>
              </a:rPr>
              <a:t>;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sz="1800" i="0" dirty="0">
                <a:latin typeface="Courier New"/>
                <a:cs typeface="Courier New"/>
              </a:rPr>
              <a:t> </a:t>
            </a:r>
            <a:r>
              <a:rPr lang="en-US" sz="1800" i="0" dirty="0" smtClean="0">
                <a:latin typeface="Courier New"/>
                <a:cs typeface="Courier New"/>
              </a:rPr>
              <a:t>      </a:t>
            </a:r>
            <a:r>
              <a:rPr lang="en-US" sz="1800" i="0" dirty="0" err="1" smtClean="0">
                <a:latin typeface="Courier New"/>
                <a:cs typeface="Courier New"/>
              </a:rPr>
              <a:t>cooling_setpoint</a:t>
            </a:r>
            <a:r>
              <a:rPr lang="en-US" sz="1800" i="0" dirty="0" smtClean="0">
                <a:latin typeface="Courier New"/>
                <a:cs typeface="Courier New"/>
              </a:rPr>
              <a:t> </a:t>
            </a:r>
            <a:r>
              <a:rPr lang="en-US" sz="1800" i="0" dirty="0">
                <a:latin typeface="Courier New"/>
                <a:cs typeface="Courier New"/>
              </a:rPr>
              <a:t>90 </a:t>
            </a:r>
            <a:r>
              <a:rPr lang="en-US" sz="1800" i="0" dirty="0" err="1">
                <a:latin typeface="Courier New"/>
                <a:cs typeface="Courier New"/>
              </a:rPr>
              <a:t>degF</a:t>
            </a:r>
            <a:r>
              <a:rPr lang="en-US" sz="1800" i="0" dirty="0" smtClean="0">
                <a:latin typeface="Courier New"/>
                <a:cs typeface="Courier New"/>
              </a:rPr>
              <a:t>;</a:t>
            </a:r>
            <a:endParaRPr lang="en-US" sz="1800" i="0" dirty="0">
              <a:latin typeface="Courier New"/>
              <a:cs typeface="Courier New"/>
            </a:endParaRP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sz="1800" i="0" dirty="0">
                <a:latin typeface="Courier New"/>
                <a:cs typeface="Courier New"/>
              </a:rPr>
              <a:t>}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sz="1800" i="0" dirty="0">
                <a:latin typeface="Courier New"/>
                <a:cs typeface="Courier New"/>
              </a:rPr>
              <a:t>object player {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sz="1800" i="0" dirty="0" smtClean="0">
                <a:latin typeface="Courier New"/>
                <a:cs typeface="Courier New"/>
              </a:rPr>
              <a:t>       parent MyHouse1</a:t>
            </a:r>
            <a:r>
              <a:rPr lang="en-US" sz="1800" i="0" dirty="0">
                <a:latin typeface="Courier New"/>
                <a:cs typeface="Courier New"/>
              </a:rPr>
              <a:t>;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sz="1800" i="0" dirty="0">
                <a:latin typeface="Courier New"/>
                <a:cs typeface="Courier New"/>
              </a:rPr>
              <a:t> </a:t>
            </a:r>
            <a:r>
              <a:rPr lang="en-US" sz="1800" i="0" dirty="0" smtClean="0">
                <a:latin typeface="Courier New"/>
                <a:cs typeface="Courier New"/>
              </a:rPr>
              <a:t>      property </a:t>
            </a:r>
            <a:r>
              <a:rPr lang="en-US" sz="1800" i="0" dirty="0" err="1">
                <a:latin typeface="Courier New"/>
                <a:cs typeface="Courier New"/>
              </a:rPr>
              <a:t>cooling_setpoint</a:t>
            </a:r>
            <a:r>
              <a:rPr lang="en-US" sz="1800" i="0" dirty="0">
                <a:latin typeface="Courier New"/>
                <a:cs typeface="Courier New"/>
              </a:rPr>
              <a:t>;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sz="1800" i="0" dirty="0" smtClean="0">
                <a:latin typeface="Courier New"/>
                <a:cs typeface="Courier New"/>
              </a:rPr>
              <a:t>       file </a:t>
            </a:r>
            <a:r>
              <a:rPr lang="en-US" sz="1800" i="0" dirty="0" err="1" smtClean="0">
                <a:latin typeface="Courier New"/>
                <a:cs typeface="Courier New"/>
              </a:rPr>
              <a:t>theat.csv</a:t>
            </a:r>
            <a:r>
              <a:rPr lang="en-US" sz="1800" i="0" dirty="0" smtClean="0">
                <a:latin typeface="Courier New"/>
                <a:cs typeface="Courier New"/>
              </a:rPr>
              <a:t>;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sz="1800" i="0" dirty="0" smtClean="0">
                <a:latin typeface="Courier New"/>
                <a:cs typeface="Courier New"/>
              </a:rPr>
              <a:t>       loop 28;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sz="1800" i="0" dirty="0" smtClean="0">
                <a:latin typeface="Courier New"/>
                <a:cs typeface="Courier New"/>
              </a:rPr>
              <a:t>} </a:t>
            </a:r>
            <a:endParaRPr lang="en-US" sz="1800" i="0" dirty="0">
              <a:latin typeface="Courier New"/>
              <a:cs typeface="Courier New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0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Example player </a:t>
            </a:r>
            <a:r>
              <a:rPr lang="en-US" dirty="0" smtClean="0">
                <a:latin typeface="Arial" charset="0"/>
              </a:rPr>
              <a:t>file: </a:t>
            </a:r>
            <a:r>
              <a:rPr lang="en-US" dirty="0" err="1">
                <a:latin typeface="Arial" charset="0"/>
              </a:rPr>
              <a:t>t</a:t>
            </a:r>
            <a:r>
              <a:rPr lang="en-US" dirty="0" err="1" smtClean="0">
                <a:latin typeface="Arial" charset="0"/>
              </a:rPr>
              <a:t>heat.csv</a:t>
            </a:r>
            <a:endParaRPr lang="en-US" dirty="0">
              <a:latin typeface="Arial" charset="0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lvl="1">
              <a:buNone/>
            </a:pPr>
            <a:r>
              <a:rPr lang="en-US" dirty="0" smtClean="0">
                <a:latin typeface="Courier New"/>
                <a:cs typeface="Courier New"/>
              </a:rPr>
              <a:t>2001</a:t>
            </a:r>
            <a:r>
              <a:rPr lang="en-US" dirty="0">
                <a:latin typeface="Courier New"/>
                <a:cs typeface="Courier New"/>
              </a:rPr>
              <a:t>-01-02 06:00:00,75</a:t>
            </a:r>
          </a:p>
          <a:p>
            <a:pPr lvl="1">
              <a:buNone/>
            </a:pPr>
            <a:r>
              <a:rPr lang="en-US" dirty="0">
                <a:latin typeface="Courier New"/>
                <a:cs typeface="Courier New"/>
              </a:rPr>
              <a:t>+15h,60</a:t>
            </a:r>
          </a:p>
          <a:p>
            <a:pPr lvl="1">
              <a:buNone/>
            </a:pPr>
            <a:r>
              <a:rPr lang="en-US" dirty="0">
                <a:latin typeface="Courier New"/>
                <a:cs typeface="Courier New"/>
              </a:rPr>
              <a:t>+9h,75</a:t>
            </a:r>
          </a:p>
          <a:p>
            <a:pPr lvl="1">
              <a:buNone/>
            </a:pPr>
            <a:endParaRPr lang="en-US" dirty="0">
              <a:latin typeface="Courier New"/>
              <a:cs typeface="Courier New"/>
            </a:endParaRPr>
          </a:p>
          <a:p>
            <a:pPr marL="908050" indent="-1131888"/>
            <a:r>
              <a:rPr lang="en-US" u="sng" dirty="0" smtClean="0">
                <a:latin typeface="Arial" charset="0"/>
              </a:rPr>
              <a:t>Note</a:t>
            </a:r>
            <a:r>
              <a:rPr lang="en-US" dirty="0" smtClean="0">
                <a:latin typeface="Arial" charset="0"/>
              </a:rPr>
              <a:t>:	Excel does not handle ISO date formats, </a:t>
            </a:r>
            <a:r>
              <a:rPr lang="en-US" dirty="0" err="1" smtClean="0">
                <a:latin typeface="Arial" charset="0"/>
              </a:rPr>
              <a:t>timezones</a:t>
            </a:r>
            <a:r>
              <a:rPr lang="en-US" dirty="0" smtClean="0">
                <a:latin typeface="Arial" charset="0"/>
              </a:rPr>
              <a:t>, or daylight savings time rules correctly. To avoid issues, use UTC time for all timestamps as much as possible.</a:t>
            </a:r>
          </a:p>
          <a:p>
            <a:pPr indent="-223838"/>
            <a:endParaRPr lang="en-US" dirty="0">
              <a:latin typeface="Arial" charset="0"/>
            </a:endParaRPr>
          </a:p>
          <a:p>
            <a:pPr indent="-223838"/>
            <a:r>
              <a:rPr lang="en-US" u="sng" dirty="0" smtClean="0">
                <a:latin typeface="Arial" charset="0"/>
              </a:rPr>
              <a:t>Tip</a:t>
            </a:r>
            <a:r>
              <a:rPr lang="en-US" dirty="0" smtClean="0">
                <a:latin typeface="Arial" charset="0"/>
              </a:rPr>
              <a:t>: 	In Excel use custom cell formats for timestamps:</a:t>
            </a:r>
          </a:p>
          <a:p>
            <a:pPr indent="-223838"/>
            <a:r>
              <a:rPr lang="en-US" dirty="0">
                <a:latin typeface="Arial" charset="0"/>
              </a:rPr>
              <a:t>	</a:t>
            </a:r>
            <a:r>
              <a:rPr lang="en-US" dirty="0" err="1" smtClean="0">
                <a:latin typeface="Courier New"/>
                <a:cs typeface="Courier New"/>
              </a:rPr>
              <a:t>yyyy</a:t>
            </a:r>
            <a:r>
              <a:rPr lang="en-US" dirty="0" smtClean="0">
                <a:latin typeface="Courier New"/>
                <a:cs typeface="Courier New"/>
              </a:rPr>
              <a:t>-mm-</a:t>
            </a:r>
            <a:r>
              <a:rPr lang="en-US" dirty="0" err="1" smtClean="0">
                <a:latin typeface="Courier New"/>
                <a:cs typeface="Courier New"/>
              </a:rPr>
              <a:t>dd</a:t>
            </a:r>
            <a:r>
              <a:rPr lang="en-US" dirty="0" smtClean="0">
                <a:latin typeface="Courier New"/>
                <a:cs typeface="Courier New"/>
              </a:rPr>
              <a:t> HH:MM:SS</a:t>
            </a:r>
            <a:endParaRPr lang="en-US" dirty="0" smtClean="0">
              <a:latin typeface="Arial" charset="0"/>
            </a:endParaRPr>
          </a:p>
          <a:p>
            <a:pPr indent="-223838"/>
            <a:r>
              <a:rPr lang="en-US" dirty="0">
                <a:latin typeface="Arial" charset="0"/>
              </a:rPr>
              <a:t>	</a:t>
            </a:r>
            <a:r>
              <a:rPr lang="en-US" dirty="0" err="1" smtClean="0">
                <a:latin typeface="Courier New"/>
                <a:cs typeface="Courier New"/>
              </a:rPr>
              <a:t>yyyy</a:t>
            </a:r>
            <a:r>
              <a:rPr lang="en-US" dirty="0" smtClean="0">
                <a:latin typeface="Courier New"/>
                <a:cs typeface="Courier New"/>
              </a:rPr>
              <a:t>-mm-</a:t>
            </a:r>
            <a:r>
              <a:rPr lang="en-US" dirty="0" err="1" smtClean="0">
                <a:latin typeface="Courier New"/>
                <a:cs typeface="Courier New"/>
              </a:rPr>
              <a:t>dd</a:t>
            </a:r>
            <a:r>
              <a:rPr lang="en-US" dirty="0" smtClean="0">
                <a:latin typeface="Courier New"/>
                <a:cs typeface="Courier New"/>
              </a:rPr>
              <a:t> HH:MM:SS "PST"</a:t>
            </a:r>
            <a:endParaRPr lang="en-US" dirty="0">
              <a:latin typeface="Courier New"/>
              <a:cs typeface="Courier New"/>
            </a:endParaRPr>
          </a:p>
          <a:p>
            <a:pPr lvl="1" eaLnBrk="1" hangingPunct="1"/>
            <a:endParaRPr lang="en-US" dirty="0">
              <a:latin typeface="Arial" charset="0"/>
            </a:endParaRPr>
          </a:p>
          <a:p>
            <a:pPr lvl="1" eaLnBrk="1" hangingPunct="1">
              <a:buFontTx/>
              <a:buNone/>
            </a:pPr>
            <a:endParaRPr lang="en-US" dirty="0">
              <a:latin typeface="Courier New"/>
              <a:cs typeface="Courier New"/>
            </a:endParaRPr>
          </a:p>
          <a:p>
            <a:pPr lvl="1" eaLnBrk="1" hangingPunct="1"/>
            <a:endParaRPr lang="en-US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Player transforms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454025"/>
            <a:r>
              <a:rPr lang="en-US" b="0" dirty="0" smtClean="0">
                <a:latin typeface="Courier New"/>
                <a:cs typeface="Courier New"/>
              </a:rPr>
              <a:t>object </a:t>
            </a:r>
            <a:r>
              <a:rPr lang="en-US" b="0" i="1" dirty="0" smtClean="0">
                <a:latin typeface="Courier New"/>
                <a:cs typeface="Courier New"/>
              </a:rPr>
              <a:t>class</a:t>
            </a:r>
            <a:r>
              <a:rPr lang="en-US" b="0" dirty="0" smtClean="0">
                <a:latin typeface="Courier New"/>
                <a:cs typeface="Courier New"/>
              </a:rPr>
              <a:t> {</a:t>
            </a:r>
          </a:p>
          <a:p>
            <a:pPr marL="454025"/>
            <a:r>
              <a:rPr lang="en-US" b="0" dirty="0" smtClean="0">
                <a:latin typeface="Courier New"/>
                <a:cs typeface="Courier New"/>
              </a:rPr>
              <a:t>        </a:t>
            </a:r>
            <a:r>
              <a:rPr lang="en-US" b="0" i="1" dirty="0" smtClean="0">
                <a:latin typeface="Courier New"/>
                <a:cs typeface="Courier New"/>
              </a:rPr>
              <a:t>property</a:t>
            </a:r>
            <a:r>
              <a:rPr lang="en-US" b="0" dirty="0" smtClean="0">
                <a:latin typeface="Courier New"/>
                <a:cs typeface="Courier New"/>
              </a:rPr>
              <a:t> </a:t>
            </a:r>
            <a:r>
              <a:rPr lang="en-US" i="1" dirty="0" smtClean="0">
                <a:latin typeface="Courier New"/>
                <a:cs typeface="Courier New"/>
              </a:rPr>
              <a:t>source</a:t>
            </a:r>
            <a:r>
              <a:rPr lang="en-US" dirty="0" smtClean="0">
                <a:latin typeface="Courier New"/>
                <a:cs typeface="Courier New"/>
              </a:rPr>
              <a:t>*</a:t>
            </a:r>
            <a:r>
              <a:rPr lang="en-US" i="1" dirty="0" err="1" smtClean="0">
                <a:latin typeface="Courier New"/>
                <a:cs typeface="Courier New"/>
              </a:rPr>
              <a:t>scalar</a:t>
            </a:r>
            <a:r>
              <a:rPr lang="en-US" dirty="0" err="1" smtClean="0">
                <a:latin typeface="Courier New"/>
                <a:cs typeface="Courier New"/>
              </a:rPr>
              <a:t>+</a:t>
            </a:r>
            <a:r>
              <a:rPr lang="en-US" i="1" dirty="0" err="1" smtClean="0">
                <a:latin typeface="Courier New"/>
                <a:cs typeface="Courier New"/>
              </a:rPr>
              <a:t>offset</a:t>
            </a:r>
            <a:r>
              <a:rPr lang="en-US" b="0" dirty="0" smtClean="0">
                <a:latin typeface="Courier New"/>
                <a:cs typeface="Courier New"/>
              </a:rPr>
              <a:t>;</a:t>
            </a:r>
          </a:p>
          <a:p>
            <a:pPr marL="454025"/>
            <a:r>
              <a:rPr lang="en-US" b="0" dirty="0">
                <a:latin typeface="Courier New"/>
                <a:cs typeface="Courier New"/>
              </a:rPr>
              <a:t>}</a:t>
            </a:r>
            <a:endParaRPr lang="en-US" b="0" dirty="0" smtClean="0">
              <a:latin typeface="Courier New"/>
              <a:cs typeface="Courier New"/>
            </a:endParaRPr>
          </a:p>
          <a:p>
            <a:r>
              <a:rPr lang="en-US" dirty="0" smtClean="0">
                <a:latin typeface="Arial" charset="0"/>
              </a:rPr>
              <a:t>Used </a:t>
            </a:r>
            <a:r>
              <a:rPr lang="en-US" dirty="0">
                <a:latin typeface="Arial" charset="0"/>
              </a:rPr>
              <a:t>to create a linear </a:t>
            </a:r>
            <a:r>
              <a:rPr lang="en-US" dirty="0" smtClean="0">
                <a:latin typeface="Arial" charset="0"/>
              </a:rPr>
              <a:t>function of </a:t>
            </a:r>
            <a:r>
              <a:rPr lang="en-US" dirty="0">
                <a:latin typeface="Arial" charset="0"/>
              </a:rPr>
              <a:t>value</a:t>
            </a:r>
          </a:p>
          <a:p>
            <a:pPr lvl="1"/>
            <a:r>
              <a:rPr lang="en-US" dirty="0">
                <a:latin typeface="Arial" charset="0"/>
              </a:rPr>
              <a:t>  y = m*x + b</a:t>
            </a:r>
          </a:p>
          <a:p>
            <a:pPr lvl="1"/>
            <a:r>
              <a:rPr lang="en-US" dirty="0">
                <a:latin typeface="Arial" charset="0"/>
              </a:rPr>
              <a:t>A single </a:t>
            </a:r>
            <a:r>
              <a:rPr lang="en-US" dirty="0" smtClean="0">
                <a:latin typeface="Arial" charset="0"/>
              </a:rPr>
              <a:t>common input used by multiple </a:t>
            </a:r>
            <a:r>
              <a:rPr lang="en-US" dirty="0">
                <a:latin typeface="Arial" charset="0"/>
              </a:rPr>
              <a:t>objects</a:t>
            </a:r>
          </a:p>
          <a:p>
            <a:endParaRPr lang="en-US" dirty="0" smtClean="0">
              <a:latin typeface="Arial" charset="0"/>
            </a:endParaRPr>
          </a:p>
          <a:p>
            <a:r>
              <a:rPr lang="en-US" dirty="0" smtClean="0">
                <a:latin typeface="Arial" charset="0"/>
              </a:rPr>
              <a:t>Easy </a:t>
            </a:r>
            <a:r>
              <a:rPr lang="en-US" dirty="0">
                <a:latin typeface="Arial" charset="0"/>
              </a:rPr>
              <a:t>offsets and scaling of shapes </a:t>
            </a:r>
            <a:r>
              <a:rPr lang="en-US" dirty="0" smtClean="0">
                <a:latin typeface="Arial" charset="0"/>
              </a:rPr>
              <a:t>from a </a:t>
            </a:r>
            <a:r>
              <a:rPr lang="en-US" dirty="0">
                <a:latin typeface="Arial" charset="0"/>
              </a:rPr>
              <a:t>single </a:t>
            </a:r>
            <a:r>
              <a:rPr lang="en-US" dirty="0" smtClean="0">
                <a:latin typeface="Arial" charset="0"/>
              </a:rPr>
              <a:t>source</a:t>
            </a:r>
            <a:endParaRPr lang="en-US" dirty="0">
              <a:latin typeface="Arial" charset="0"/>
            </a:endParaRPr>
          </a:p>
          <a:p>
            <a:pPr>
              <a:buFontTx/>
              <a:buNone/>
            </a:pPr>
            <a:endParaRPr lang="en-US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Player transforms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rial" charset="0"/>
              </a:rPr>
              <a:t>Created in multiple steps:</a:t>
            </a:r>
          </a:p>
          <a:p>
            <a:pPr lvl="1">
              <a:buFontTx/>
              <a:buNone/>
            </a:pPr>
            <a:r>
              <a:rPr lang="en-US" sz="1400" dirty="0" smtClean="0">
                <a:latin typeface="Courier New" charset="0"/>
                <a:cs typeface="Courier New" charset="0"/>
              </a:rPr>
              <a:t>// trick to publish the input value when no parent is set </a:t>
            </a:r>
            <a:endParaRPr lang="en-US" sz="1400" dirty="0">
              <a:latin typeface="Courier New" charset="0"/>
              <a:cs typeface="Courier New" charset="0"/>
            </a:endParaRPr>
          </a:p>
          <a:p>
            <a:pPr lvl="1">
              <a:buFontTx/>
              <a:buNone/>
            </a:pPr>
            <a:r>
              <a:rPr lang="en-US" sz="1400" b="1" dirty="0">
                <a:latin typeface="Courier New" charset="0"/>
                <a:cs typeface="Courier New" charset="0"/>
              </a:rPr>
              <a:t>class player {</a:t>
            </a:r>
            <a:r>
              <a:rPr lang="en-US" sz="1400" dirty="0">
                <a:latin typeface="Courier New" charset="0"/>
                <a:cs typeface="Courier New" charset="0"/>
              </a:rPr>
              <a:t>	/</a:t>
            </a:r>
            <a:r>
              <a:rPr lang="en-US" sz="1400" dirty="0" smtClean="0">
                <a:latin typeface="Courier New" charset="0"/>
                <a:cs typeface="Courier New" charset="0"/>
              </a:rPr>
              <a:t>/ this </a:t>
            </a:r>
            <a:r>
              <a:rPr lang="en-US" sz="1400" dirty="0">
                <a:latin typeface="Courier New" charset="0"/>
                <a:cs typeface="Courier New" charset="0"/>
              </a:rPr>
              <a:t>only needs to be done once</a:t>
            </a:r>
          </a:p>
          <a:p>
            <a:pPr lvl="1">
              <a:buFontTx/>
              <a:buNone/>
            </a:pPr>
            <a:r>
              <a:rPr lang="en-US" sz="1400" dirty="0">
                <a:latin typeface="Courier New" charset="0"/>
                <a:cs typeface="Courier New" charset="0"/>
              </a:rPr>
              <a:t>	</a:t>
            </a:r>
            <a:r>
              <a:rPr lang="en-US" sz="1400" b="1" dirty="0">
                <a:latin typeface="Courier New" charset="0"/>
                <a:cs typeface="Courier New" charset="0"/>
              </a:rPr>
              <a:t>double value</a:t>
            </a:r>
            <a:r>
              <a:rPr lang="en-US" sz="1400" b="1" dirty="0" smtClean="0">
                <a:latin typeface="Courier New" charset="0"/>
                <a:cs typeface="Courier New" charset="0"/>
              </a:rPr>
              <a:t>; </a:t>
            </a:r>
            <a:r>
              <a:rPr lang="en-US" sz="1400" dirty="0" smtClean="0">
                <a:latin typeface="Courier New" charset="0"/>
                <a:cs typeface="Courier New" charset="0"/>
              </a:rPr>
              <a:t>// at </a:t>
            </a:r>
            <a:r>
              <a:rPr lang="en-US" sz="1400" dirty="0">
                <a:latin typeface="Courier New" charset="0"/>
                <a:cs typeface="Courier New" charset="0"/>
              </a:rPr>
              <a:t>the beginning of the </a:t>
            </a:r>
            <a:r>
              <a:rPr lang="en-US" sz="1400" dirty="0" err="1">
                <a:latin typeface="Courier New" charset="0"/>
                <a:cs typeface="Courier New" charset="0"/>
              </a:rPr>
              <a:t>glm</a:t>
            </a:r>
            <a:r>
              <a:rPr lang="en-US" sz="1400" dirty="0">
                <a:latin typeface="Courier New" charset="0"/>
                <a:cs typeface="Courier New" charset="0"/>
              </a:rPr>
              <a:t> file</a:t>
            </a:r>
          </a:p>
          <a:p>
            <a:pPr lvl="1">
              <a:buFontTx/>
              <a:buNone/>
            </a:pPr>
            <a:r>
              <a:rPr lang="en-US" sz="1400" b="1" dirty="0">
                <a:latin typeface="Courier New" charset="0"/>
                <a:cs typeface="Courier New" charset="0"/>
              </a:rPr>
              <a:t>}	</a:t>
            </a:r>
            <a:r>
              <a:rPr lang="en-US" sz="1400" dirty="0">
                <a:latin typeface="Courier New" charset="0"/>
                <a:cs typeface="Courier New" charset="0"/>
              </a:rPr>
              <a:t>			</a:t>
            </a:r>
          </a:p>
          <a:p>
            <a:pPr lvl="1">
              <a:buFontTx/>
              <a:buNone/>
            </a:pPr>
            <a:r>
              <a:rPr lang="en-US" sz="1400" dirty="0">
                <a:latin typeface="Courier New" charset="0"/>
                <a:cs typeface="Courier New" charset="0"/>
              </a:rPr>
              <a:t>object player </a:t>
            </a:r>
            <a:r>
              <a:rPr lang="en-US" sz="1400" dirty="0" smtClean="0">
                <a:latin typeface="Courier New" charset="0"/>
                <a:cs typeface="Courier New" charset="0"/>
              </a:rPr>
              <a:t>{ // this </a:t>
            </a:r>
            <a:r>
              <a:rPr lang="en-US" sz="1400" dirty="0">
                <a:latin typeface="Courier New" charset="0"/>
                <a:cs typeface="Courier New" charset="0"/>
              </a:rPr>
              <a:t>is only done once for </a:t>
            </a:r>
            <a:r>
              <a:rPr lang="en-US" sz="1400" dirty="0" smtClean="0">
                <a:latin typeface="Courier New" charset="0"/>
                <a:cs typeface="Courier New" charset="0"/>
              </a:rPr>
              <a:t>each input</a:t>
            </a:r>
            <a:endParaRPr lang="en-US" sz="1400" dirty="0">
              <a:latin typeface="Courier New" charset="0"/>
              <a:cs typeface="Courier New" charset="0"/>
            </a:endParaRPr>
          </a:p>
          <a:p>
            <a:pPr lvl="1">
              <a:buFontTx/>
              <a:buNone/>
            </a:pPr>
            <a:r>
              <a:rPr lang="en-US" sz="1400" dirty="0">
                <a:latin typeface="Courier New" charset="0"/>
                <a:cs typeface="Courier New" charset="0"/>
              </a:rPr>
              <a:t>	name </a:t>
            </a:r>
            <a:r>
              <a:rPr lang="en-US" sz="1400" dirty="0" err="1">
                <a:latin typeface="Courier New" charset="0"/>
                <a:cs typeface="Courier New" charset="0"/>
              </a:rPr>
              <a:t>THeat</a:t>
            </a:r>
            <a:r>
              <a:rPr lang="en-US" sz="1400" dirty="0">
                <a:latin typeface="Courier New" charset="0"/>
                <a:cs typeface="Courier New" charset="0"/>
              </a:rPr>
              <a:t>;	</a:t>
            </a:r>
          </a:p>
          <a:p>
            <a:pPr lvl="1">
              <a:buFontTx/>
              <a:buNone/>
            </a:pPr>
            <a:r>
              <a:rPr lang="en-US" sz="1400" dirty="0">
                <a:latin typeface="Courier New" charset="0"/>
                <a:cs typeface="Courier New" charset="0"/>
              </a:rPr>
              <a:t>	file </a:t>
            </a:r>
            <a:r>
              <a:rPr lang="en-US" sz="1400" dirty="0" err="1">
                <a:latin typeface="Courier New" charset="0"/>
                <a:cs typeface="Courier New" charset="0"/>
              </a:rPr>
              <a:t>theat.csv</a:t>
            </a:r>
            <a:r>
              <a:rPr lang="en-US" sz="1400" dirty="0">
                <a:latin typeface="Courier New" charset="0"/>
                <a:cs typeface="Courier New" charset="0"/>
              </a:rPr>
              <a:t>;</a:t>
            </a:r>
          </a:p>
          <a:p>
            <a:pPr lvl="1">
              <a:buFontTx/>
              <a:buNone/>
            </a:pPr>
            <a:r>
              <a:rPr lang="en-US" sz="1400" dirty="0">
                <a:latin typeface="Courier New" charset="0"/>
                <a:cs typeface="Courier New" charset="0"/>
              </a:rPr>
              <a:t>	loop 5;</a:t>
            </a:r>
          </a:p>
          <a:p>
            <a:pPr lvl="1">
              <a:buFontTx/>
              <a:buNone/>
            </a:pPr>
            <a:r>
              <a:rPr lang="en-US" sz="1400" dirty="0">
                <a:latin typeface="Courier New" charset="0"/>
                <a:cs typeface="Courier New" charset="0"/>
              </a:rPr>
              <a:t>}</a:t>
            </a:r>
          </a:p>
          <a:p>
            <a:pPr lvl="1">
              <a:buFontTx/>
              <a:buNone/>
            </a:pPr>
            <a:r>
              <a:rPr lang="en-US" sz="1400" dirty="0">
                <a:latin typeface="Courier New" charset="0"/>
                <a:cs typeface="Courier New" charset="0"/>
              </a:rPr>
              <a:t>object house:1 {</a:t>
            </a:r>
          </a:p>
          <a:p>
            <a:pPr lvl="1">
              <a:buFontTx/>
              <a:buNone/>
            </a:pPr>
            <a:r>
              <a:rPr lang="en-US" sz="1400" dirty="0">
                <a:latin typeface="Courier New" charset="0"/>
                <a:cs typeface="Courier New" charset="0"/>
              </a:rPr>
              <a:t>	</a:t>
            </a:r>
            <a:r>
              <a:rPr lang="en-US" sz="1400" dirty="0" err="1">
                <a:latin typeface="Courier New" charset="0"/>
                <a:cs typeface="Courier New" charset="0"/>
              </a:rPr>
              <a:t>heating_setpoint</a:t>
            </a:r>
            <a:r>
              <a:rPr lang="en-US" sz="1400" dirty="0">
                <a:latin typeface="Courier New" charset="0"/>
                <a:cs typeface="Courier New" charset="0"/>
              </a:rPr>
              <a:t> </a:t>
            </a:r>
            <a:r>
              <a:rPr lang="en-US" sz="1400" b="1" dirty="0" err="1">
                <a:latin typeface="Courier New" charset="0"/>
                <a:cs typeface="Courier New" charset="0"/>
              </a:rPr>
              <a:t>THeat.value</a:t>
            </a:r>
            <a:r>
              <a:rPr lang="en-US" sz="1400" b="1" dirty="0">
                <a:latin typeface="Courier New" charset="0"/>
                <a:cs typeface="Courier New" charset="0"/>
              </a:rPr>
              <a:t>*1+2</a:t>
            </a:r>
            <a:r>
              <a:rPr lang="en-US" sz="1400" dirty="0">
                <a:latin typeface="Courier New" charset="0"/>
                <a:cs typeface="Courier New" charset="0"/>
              </a:rPr>
              <a:t>; /</a:t>
            </a:r>
            <a:r>
              <a:rPr lang="en-US" sz="1400" dirty="0" smtClean="0">
                <a:latin typeface="Courier New" charset="0"/>
                <a:cs typeface="Courier New" charset="0"/>
              </a:rPr>
              <a:t>/ syntax </a:t>
            </a:r>
            <a:r>
              <a:rPr lang="en-US" sz="1400" dirty="0">
                <a:latin typeface="Courier New" charset="0"/>
                <a:cs typeface="Courier New" charset="0"/>
              </a:rPr>
              <a:t>and order important</a:t>
            </a:r>
          </a:p>
          <a:p>
            <a:pPr lvl="1">
              <a:buFontTx/>
              <a:buNone/>
            </a:pPr>
            <a:r>
              <a:rPr lang="en-US" sz="1400" dirty="0">
                <a:latin typeface="Courier New" charset="0"/>
                <a:cs typeface="Courier New" charset="0"/>
              </a:rPr>
              <a:t>}</a:t>
            </a:r>
          </a:p>
          <a:p>
            <a:pPr lvl="1">
              <a:buFontTx/>
              <a:buNone/>
            </a:pPr>
            <a:r>
              <a:rPr lang="en-US" sz="1400" dirty="0">
                <a:latin typeface="Courier New" charset="0"/>
                <a:cs typeface="Courier New" charset="0"/>
              </a:rPr>
              <a:t>object house:2 {</a:t>
            </a:r>
          </a:p>
          <a:p>
            <a:pPr lvl="1">
              <a:buFontTx/>
              <a:buNone/>
            </a:pPr>
            <a:r>
              <a:rPr lang="en-US" sz="1400" dirty="0">
                <a:latin typeface="Courier New" charset="0"/>
                <a:cs typeface="Courier New" charset="0"/>
              </a:rPr>
              <a:t>	</a:t>
            </a:r>
            <a:r>
              <a:rPr lang="en-US" sz="1400" dirty="0" err="1">
                <a:latin typeface="Courier New" charset="0"/>
                <a:cs typeface="Courier New" charset="0"/>
              </a:rPr>
              <a:t>heating_setpoint</a:t>
            </a:r>
            <a:r>
              <a:rPr lang="en-US" sz="1400" dirty="0">
                <a:latin typeface="Courier New" charset="0"/>
                <a:cs typeface="Courier New" charset="0"/>
              </a:rPr>
              <a:t> </a:t>
            </a:r>
            <a:r>
              <a:rPr lang="en-US" sz="1400" b="1" dirty="0" err="1">
                <a:latin typeface="Courier New" charset="0"/>
                <a:cs typeface="Courier New" charset="0"/>
              </a:rPr>
              <a:t>THeat.value</a:t>
            </a:r>
            <a:r>
              <a:rPr lang="en-US" sz="1400" b="1" dirty="0">
                <a:latin typeface="Courier New" charset="0"/>
                <a:cs typeface="Courier New" charset="0"/>
              </a:rPr>
              <a:t>*1.1+4</a:t>
            </a:r>
            <a:r>
              <a:rPr lang="en-US" sz="1400" dirty="0">
                <a:latin typeface="Courier New" charset="0"/>
                <a:cs typeface="Courier New" charset="0"/>
              </a:rPr>
              <a:t>; /</a:t>
            </a:r>
            <a:r>
              <a:rPr lang="en-US" sz="1400" dirty="0" smtClean="0">
                <a:latin typeface="Courier New" charset="0"/>
                <a:cs typeface="Courier New" charset="0"/>
              </a:rPr>
              <a:t>/ using </a:t>
            </a:r>
            <a:r>
              <a:rPr lang="en-US" sz="1400" dirty="0">
                <a:latin typeface="Courier New" charset="0"/>
                <a:cs typeface="Courier New" charset="0"/>
              </a:rPr>
              <a:t>different offset/scale</a:t>
            </a:r>
          </a:p>
          <a:p>
            <a:pPr lvl="1">
              <a:buFontTx/>
              <a:buNone/>
            </a:pPr>
            <a:r>
              <a:rPr lang="en-US" sz="1400" dirty="0">
                <a:latin typeface="Courier New" charset="0"/>
                <a:cs typeface="Courier New" charset="0"/>
              </a:rPr>
              <a:t>}</a:t>
            </a:r>
          </a:p>
          <a:p>
            <a:pPr lvl="1">
              <a:buFontTx/>
              <a:buNone/>
            </a:pPr>
            <a:endParaRPr lang="en-US" sz="1400" dirty="0">
              <a:latin typeface="Courier New" charset="0"/>
              <a:cs typeface="Courier New" charset="0"/>
            </a:endParaRPr>
          </a:p>
          <a:p>
            <a:endParaRPr lang="en-US" dirty="0">
              <a:latin typeface="Arial" charset="0"/>
            </a:endParaRPr>
          </a:p>
        </p:txBody>
      </p:sp>
      <p:grpSp>
        <p:nvGrpSpPr>
          <p:cNvPr id="2" name="Group 26"/>
          <p:cNvGrpSpPr>
            <a:grpSpLocks/>
          </p:cNvGrpSpPr>
          <p:nvPr/>
        </p:nvGrpSpPr>
        <p:grpSpPr bwMode="auto">
          <a:xfrm>
            <a:off x="2514600" y="3581400"/>
            <a:ext cx="4419600" cy="1892299"/>
            <a:chOff x="2590801" y="3593811"/>
            <a:chExt cx="4419599" cy="1892588"/>
          </a:xfrm>
        </p:grpSpPr>
        <p:sp>
          <p:nvSpPr>
            <p:cNvPr id="21509" name="TextBox 3"/>
            <p:cNvSpPr txBox="1">
              <a:spLocks noChangeArrowheads="1"/>
            </p:cNvSpPr>
            <p:nvPr/>
          </p:nvSpPr>
          <p:spPr bwMode="auto">
            <a:xfrm>
              <a:off x="4572001" y="3886200"/>
              <a:ext cx="243839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dirty="0" smtClean="0"/>
                <a:t>This input can </a:t>
              </a:r>
              <a:r>
                <a:rPr lang="en-US" sz="1600" dirty="0"/>
                <a:t>now be used </a:t>
              </a:r>
              <a:r>
                <a:rPr lang="en-US" sz="1600" dirty="0" smtClean="0"/>
                <a:t>by many objects</a:t>
              </a:r>
              <a:endParaRPr lang="en-US" sz="1600" dirty="0"/>
            </a:p>
          </p:txBody>
        </p:sp>
        <p:cxnSp>
          <p:nvCxnSpPr>
            <p:cNvPr id="6" name="Curved Connector 5"/>
            <p:cNvCxnSpPr/>
            <p:nvPr/>
          </p:nvCxnSpPr>
          <p:spPr>
            <a:xfrm rot="10800000">
              <a:off x="2590801" y="3593811"/>
              <a:ext cx="1981200" cy="596991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33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>
              <a:stCxn id="21509" idx="1"/>
            </p:cNvCxnSpPr>
            <p:nvPr/>
          </p:nvCxnSpPr>
          <p:spPr>
            <a:xfrm rot="10800000" flipV="1">
              <a:off x="3505201" y="4178587"/>
              <a:ext cx="1066800" cy="1307812"/>
            </a:xfrm>
            <a:prstGeom prst="curvedConnector2">
              <a:avLst/>
            </a:prstGeom>
            <a:ln>
              <a:solidFill>
                <a:srgbClr val="FF33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Curved Connector 15"/>
          <p:cNvCxnSpPr/>
          <p:nvPr/>
        </p:nvCxnSpPr>
        <p:spPr bwMode="auto">
          <a:xfrm rot="10800000" flipV="1">
            <a:off x="4146131" y="4184414"/>
            <a:ext cx="349669" cy="558313"/>
          </a:xfrm>
          <a:prstGeom prst="curvedConnector2">
            <a:avLst/>
          </a:prstGeom>
          <a:ln>
            <a:solidFill>
              <a:srgbClr val="FF33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MySQL player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Very similar to tape player objects</a:t>
            </a:r>
          </a:p>
          <a:p>
            <a:r>
              <a:rPr lang="en-US" dirty="0" smtClean="0"/>
              <a:t>Requires database object to operate</a:t>
            </a:r>
          </a:p>
          <a:p>
            <a:pPr lvl="1"/>
            <a:r>
              <a:rPr lang="en-US" dirty="0" smtClean="0"/>
              <a:t>If none use, the default database is used</a:t>
            </a:r>
          </a:p>
          <a:p>
            <a:pPr lvl="1"/>
            <a:r>
              <a:rPr lang="en-US" dirty="0" smtClean="0"/>
              <a:t>Default database is specified by module declarations</a:t>
            </a:r>
          </a:p>
          <a:p>
            <a:pPr marL="455613" lvl="1" indent="0">
              <a:buNone/>
            </a:pPr>
            <a:r>
              <a:rPr lang="en-US" b="1" dirty="0">
                <a:latin typeface="Courier New"/>
                <a:cs typeface="Courier New"/>
              </a:rPr>
              <a:t>module </a:t>
            </a:r>
            <a:r>
              <a:rPr lang="en-US" b="1" dirty="0" err="1" smtClean="0">
                <a:latin typeface="Courier New"/>
                <a:cs typeface="Courier New"/>
              </a:rPr>
              <a:t>mysql</a:t>
            </a:r>
            <a:r>
              <a:rPr lang="en-US" b="1" dirty="0" smtClean="0">
                <a:latin typeface="Courier New"/>
                <a:cs typeface="Courier New"/>
              </a:rPr>
              <a:t> </a:t>
            </a:r>
            <a:r>
              <a:rPr lang="en-US" b="1" dirty="0">
                <a:latin typeface="Courier New"/>
                <a:cs typeface="Courier New"/>
              </a:rPr>
              <a:t>{</a:t>
            </a:r>
          </a:p>
          <a:p>
            <a:pPr marL="455613" lvl="1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       hostname </a:t>
            </a:r>
            <a:r>
              <a:rPr lang="en-US" b="1" dirty="0">
                <a:latin typeface="Courier New"/>
                <a:cs typeface="Courier New"/>
              </a:rPr>
              <a:t>"</a:t>
            </a:r>
            <a:r>
              <a:rPr lang="en-US" b="1" dirty="0" err="1">
                <a:latin typeface="Courier New"/>
                <a:cs typeface="Courier New"/>
              </a:rPr>
              <a:t>localhost</a:t>
            </a:r>
            <a:r>
              <a:rPr lang="en-US" b="1" dirty="0">
                <a:latin typeface="Courier New"/>
                <a:cs typeface="Courier New"/>
              </a:rPr>
              <a:t>";</a:t>
            </a:r>
          </a:p>
          <a:p>
            <a:pPr marL="455613" lvl="1" indent="0">
              <a:buNone/>
            </a:pPr>
            <a:r>
              <a:rPr lang="en-US" b="1" dirty="0">
                <a:latin typeface="Courier New"/>
                <a:cs typeface="Courier New"/>
              </a:rPr>
              <a:t>  </a:t>
            </a:r>
            <a:r>
              <a:rPr lang="en-US" b="1" dirty="0" smtClean="0">
                <a:latin typeface="Courier New"/>
                <a:cs typeface="Courier New"/>
              </a:rPr>
              <a:t>     username </a:t>
            </a:r>
            <a:r>
              <a:rPr lang="en-US" b="1" dirty="0">
                <a:latin typeface="Courier New"/>
                <a:cs typeface="Courier New"/>
              </a:rPr>
              <a:t>"</a:t>
            </a:r>
            <a:r>
              <a:rPr lang="en-US" b="1" dirty="0" err="1">
                <a:latin typeface="Courier New"/>
                <a:cs typeface="Courier New"/>
              </a:rPr>
              <a:t>gridlabd</a:t>
            </a:r>
            <a:r>
              <a:rPr lang="en-US" b="1" dirty="0">
                <a:latin typeface="Courier New"/>
                <a:cs typeface="Courier New"/>
              </a:rPr>
              <a:t>";</a:t>
            </a:r>
          </a:p>
          <a:p>
            <a:pPr marL="455613" lvl="1" indent="0">
              <a:buNone/>
            </a:pPr>
            <a:r>
              <a:rPr lang="en-US" b="1" dirty="0">
                <a:latin typeface="Courier New"/>
                <a:cs typeface="Courier New"/>
              </a:rPr>
              <a:t>  </a:t>
            </a:r>
            <a:r>
              <a:rPr lang="en-US" b="1" dirty="0" smtClean="0">
                <a:latin typeface="Courier New"/>
                <a:cs typeface="Courier New"/>
              </a:rPr>
              <a:t>     password </a:t>
            </a:r>
            <a:r>
              <a:rPr lang="en-US" b="1" dirty="0">
                <a:latin typeface="Courier New"/>
                <a:cs typeface="Courier New"/>
              </a:rPr>
              <a:t>"";</a:t>
            </a:r>
          </a:p>
          <a:p>
            <a:pPr marL="455613" lvl="1" indent="0">
              <a:buNone/>
            </a:pPr>
            <a:r>
              <a:rPr lang="en-US" b="1" dirty="0">
                <a:latin typeface="Courier New"/>
                <a:cs typeface="Courier New"/>
              </a:rPr>
              <a:t>  </a:t>
            </a:r>
            <a:r>
              <a:rPr lang="en-US" b="1" dirty="0" smtClean="0">
                <a:latin typeface="Courier New"/>
                <a:cs typeface="Courier New"/>
              </a:rPr>
              <a:t>     schema </a:t>
            </a:r>
            <a:r>
              <a:rPr lang="en-US" b="1" dirty="0">
                <a:latin typeface="Courier New"/>
                <a:cs typeface="Courier New"/>
              </a:rPr>
              <a:t>"</a:t>
            </a:r>
            <a:r>
              <a:rPr lang="en-US" b="1" dirty="0" err="1">
                <a:latin typeface="Courier New"/>
                <a:cs typeface="Courier New"/>
              </a:rPr>
              <a:t>gridlabd</a:t>
            </a:r>
            <a:r>
              <a:rPr lang="en-US" b="1" dirty="0">
                <a:latin typeface="Courier New"/>
                <a:cs typeface="Courier New"/>
              </a:rPr>
              <a:t>"</a:t>
            </a:r>
            <a:r>
              <a:rPr lang="en-US" b="1" dirty="0" smtClean="0">
                <a:latin typeface="Courier New"/>
                <a:cs typeface="Courier New"/>
              </a:rPr>
              <a:t>;</a:t>
            </a:r>
          </a:p>
          <a:p>
            <a:pPr marL="1943100" indent="-1489075"/>
            <a:r>
              <a:rPr lang="en-US" sz="2200" dirty="0" smtClean="0">
                <a:latin typeface="Courier New"/>
                <a:cs typeface="Courier New"/>
              </a:rPr>
              <a:t>       port </a:t>
            </a:r>
            <a:r>
              <a:rPr lang="en-US" sz="2200" dirty="0">
                <a:latin typeface="Courier New"/>
                <a:cs typeface="Courier New"/>
              </a:rPr>
              <a:t>3306;</a:t>
            </a:r>
          </a:p>
          <a:p>
            <a:pPr marL="1943100" indent="-1489075"/>
            <a:r>
              <a:rPr lang="en-US" sz="2200" dirty="0">
                <a:latin typeface="Courier New"/>
                <a:cs typeface="Courier New"/>
              </a:rPr>
              <a:t>       </a:t>
            </a:r>
            <a:r>
              <a:rPr lang="en-US" sz="2200" dirty="0" err="1" smtClean="0">
                <a:latin typeface="Courier New"/>
                <a:cs typeface="Courier New"/>
              </a:rPr>
              <a:t>socketname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>
                <a:latin typeface="Courier New"/>
                <a:cs typeface="Courier New"/>
              </a:rPr>
              <a:t>"/</a:t>
            </a:r>
            <a:r>
              <a:rPr lang="en-US" sz="2200" dirty="0" err="1">
                <a:latin typeface="Courier New"/>
                <a:cs typeface="Courier New"/>
              </a:rPr>
              <a:t>tmp</a:t>
            </a:r>
            <a:r>
              <a:rPr lang="en-US" sz="2200" dirty="0">
                <a:latin typeface="Courier New"/>
                <a:cs typeface="Courier New"/>
              </a:rPr>
              <a:t>/</a:t>
            </a:r>
            <a:r>
              <a:rPr lang="en-US" sz="2200" dirty="0" err="1">
                <a:latin typeface="Courier New"/>
                <a:cs typeface="Courier New"/>
              </a:rPr>
              <a:t>mysql.sock</a:t>
            </a:r>
            <a:r>
              <a:rPr lang="en-US" sz="2200" dirty="0">
                <a:latin typeface="Courier New"/>
                <a:cs typeface="Courier New"/>
              </a:rPr>
              <a:t>";</a:t>
            </a:r>
          </a:p>
          <a:p>
            <a:pPr marL="1943100" indent="-1489075"/>
            <a:r>
              <a:rPr lang="en-US" sz="2200" dirty="0">
                <a:latin typeface="Courier New"/>
                <a:cs typeface="Courier New"/>
              </a:rPr>
              <a:t>       </a:t>
            </a:r>
            <a:r>
              <a:rPr lang="en-US" sz="2200" dirty="0" err="1" smtClean="0">
                <a:latin typeface="Courier New"/>
                <a:cs typeface="Courier New"/>
              </a:rPr>
              <a:t>clientflags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>
                <a:latin typeface="Courier New"/>
                <a:cs typeface="Courier New"/>
              </a:rPr>
              <a:t>COMPRESS|FOUND_ROWS|IGNORE_SIGPIPE|INTERACTIVE|LOCAL_FILES|MULTI_RESULTS|MULTI_STATEMENTS|NO_SCHEMA|ODBC|SSL|REMEMBER_OPTIONS</a:t>
            </a:r>
            <a:r>
              <a:rPr lang="en-US" sz="2200" dirty="0" smtClean="0">
                <a:latin typeface="Courier New"/>
                <a:cs typeface="Courier New"/>
              </a:rPr>
              <a:t>;</a:t>
            </a:r>
          </a:p>
          <a:p>
            <a:pPr marL="1943100" indent="-1489075"/>
            <a:r>
              <a:rPr lang="en-US" sz="2200" b="1" dirty="0" smtClean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11010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MySQL database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>
            <a:normAutofit fontScale="70000" lnSpcReduction="20000"/>
          </a:bodyPr>
          <a:lstStyle/>
          <a:p>
            <a:pPr marL="1487488" indent="-1487488"/>
            <a:r>
              <a:rPr lang="en-US" dirty="0">
                <a:latin typeface="Courier New"/>
                <a:cs typeface="Courier New"/>
              </a:rPr>
              <a:t>object database {</a:t>
            </a:r>
          </a:p>
          <a:p>
            <a:pPr marL="1487488" indent="-1487488"/>
            <a:r>
              <a:rPr lang="en-US" dirty="0" smtClean="0">
                <a:latin typeface="Courier New"/>
                <a:cs typeface="Courier New"/>
              </a:rPr>
              <a:t>       hostname </a:t>
            </a:r>
            <a:r>
              <a:rPr lang="en-US" dirty="0">
                <a:latin typeface="Courier New"/>
                <a:cs typeface="Courier New"/>
              </a:rPr>
              <a:t>"</a:t>
            </a:r>
            <a:r>
              <a:rPr lang="en-US" dirty="0" err="1">
                <a:latin typeface="Courier New"/>
                <a:cs typeface="Courier New"/>
              </a:rPr>
              <a:t>localhost</a:t>
            </a:r>
            <a:r>
              <a:rPr lang="en-US" dirty="0">
                <a:latin typeface="Courier New"/>
                <a:cs typeface="Courier New"/>
              </a:rPr>
              <a:t>";</a:t>
            </a:r>
          </a:p>
          <a:p>
            <a:pPr marL="1487488" indent="-1487488"/>
            <a:r>
              <a:rPr lang="en-US" dirty="0" smtClean="0">
                <a:latin typeface="Courier New"/>
                <a:cs typeface="Courier New"/>
              </a:rPr>
              <a:t>       username </a:t>
            </a:r>
            <a:r>
              <a:rPr lang="en-US" dirty="0">
                <a:latin typeface="Courier New"/>
                <a:cs typeface="Courier New"/>
              </a:rPr>
              <a:t>"</a:t>
            </a:r>
            <a:r>
              <a:rPr lang="en-US" dirty="0" err="1">
                <a:latin typeface="Courier New"/>
                <a:cs typeface="Courier New"/>
              </a:rPr>
              <a:t>gridlabd</a:t>
            </a:r>
            <a:r>
              <a:rPr lang="en-US" dirty="0">
                <a:latin typeface="Courier New"/>
                <a:cs typeface="Courier New"/>
              </a:rPr>
              <a:t>";</a:t>
            </a:r>
          </a:p>
          <a:p>
            <a:pPr marL="1487488" indent="-1487488"/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   password </a:t>
            </a:r>
            <a:r>
              <a:rPr lang="en-US" dirty="0">
                <a:latin typeface="Courier New"/>
                <a:cs typeface="Courier New"/>
              </a:rPr>
              <a:t>"";</a:t>
            </a:r>
          </a:p>
          <a:p>
            <a:pPr marL="1487488" indent="-1487488"/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   schema </a:t>
            </a:r>
            <a:r>
              <a:rPr lang="en-US" dirty="0">
                <a:latin typeface="Courier New"/>
                <a:cs typeface="Courier New"/>
              </a:rPr>
              <a:t>"</a:t>
            </a:r>
            <a:r>
              <a:rPr lang="en-US" dirty="0" err="1">
                <a:latin typeface="Courier New"/>
                <a:cs typeface="Courier New"/>
              </a:rPr>
              <a:t>gridlabd</a:t>
            </a:r>
            <a:r>
              <a:rPr lang="en-US" dirty="0">
                <a:latin typeface="Courier New"/>
                <a:cs typeface="Courier New"/>
              </a:rPr>
              <a:t>";</a:t>
            </a:r>
          </a:p>
          <a:p>
            <a:pPr marL="1487488" indent="-1487488"/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   port </a:t>
            </a:r>
            <a:r>
              <a:rPr lang="en-US" dirty="0">
                <a:latin typeface="Courier New"/>
                <a:cs typeface="Courier New"/>
              </a:rPr>
              <a:t>3306;</a:t>
            </a:r>
          </a:p>
          <a:p>
            <a:pPr marL="1487488" indent="-1487488"/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   </a:t>
            </a:r>
            <a:r>
              <a:rPr lang="en-US" dirty="0" err="1" smtClean="0">
                <a:latin typeface="Courier New"/>
                <a:cs typeface="Courier New"/>
              </a:rPr>
              <a:t>socketname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"/</a:t>
            </a:r>
            <a:r>
              <a:rPr lang="en-US" dirty="0" err="1">
                <a:latin typeface="Courier New"/>
                <a:cs typeface="Courier New"/>
              </a:rPr>
              <a:t>tmp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 err="1">
                <a:latin typeface="Courier New"/>
                <a:cs typeface="Courier New"/>
              </a:rPr>
              <a:t>mysql.sock</a:t>
            </a:r>
            <a:r>
              <a:rPr lang="en-US" dirty="0">
                <a:latin typeface="Courier New"/>
                <a:cs typeface="Courier New"/>
              </a:rPr>
              <a:t>";</a:t>
            </a:r>
          </a:p>
          <a:p>
            <a:pPr marL="1487488" indent="-1487488"/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   </a:t>
            </a:r>
            <a:r>
              <a:rPr lang="en-US" dirty="0" err="1" smtClean="0">
                <a:latin typeface="Courier New"/>
                <a:cs typeface="Courier New"/>
              </a:rPr>
              <a:t>clientflags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COMPRESS|FOUND_ROWS|IGNORE_SIGPIPE|INTERACTIVE|LOCAL_FILES|MULTI_RESULTS|MULTI_STATEMENTS|NO_SCHEMA|ODBC|SSL|REMEMBER_OPTIONS;</a:t>
            </a:r>
          </a:p>
          <a:p>
            <a:pPr marL="1487488" indent="-1487488"/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   options </a:t>
            </a:r>
            <a:r>
              <a:rPr lang="en-US" dirty="0">
                <a:latin typeface="Courier New"/>
                <a:cs typeface="Courier New"/>
              </a:rPr>
              <a:t>SHOWQUERY|NOCREATE|NEWDB|OVERWRITE;</a:t>
            </a:r>
          </a:p>
          <a:p>
            <a:pPr marL="1487488" indent="-1487488"/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   </a:t>
            </a:r>
            <a:r>
              <a:rPr lang="en-US" dirty="0" err="1" smtClean="0">
                <a:latin typeface="Courier New"/>
                <a:cs typeface="Courier New"/>
              </a:rPr>
              <a:t>on_init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sql</a:t>
            </a:r>
            <a:r>
              <a:rPr lang="en-US" dirty="0" smtClean="0">
                <a:latin typeface="Courier New"/>
                <a:cs typeface="Courier New"/>
              </a:rPr>
              <a:t>-script-</a:t>
            </a:r>
            <a:r>
              <a:rPr lang="en-US" dirty="0">
                <a:latin typeface="Courier New"/>
                <a:cs typeface="Courier New"/>
              </a:rPr>
              <a:t>name;</a:t>
            </a:r>
          </a:p>
          <a:p>
            <a:pPr marL="1487488" indent="-1487488"/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   </a:t>
            </a:r>
            <a:r>
              <a:rPr lang="en-US" dirty="0" err="1" smtClean="0">
                <a:latin typeface="Courier New"/>
                <a:cs typeface="Courier New"/>
              </a:rPr>
              <a:t>on_sync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sql</a:t>
            </a:r>
            <a:r>
              <a:rPr lang="en-US" dirty="0">
                <a:latin typeface="Courier New"/>
                <a:cs typeface="Courier New"/>
              </a:rPr>
              <a:t>-script</a:t>
            </a:r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>
                <a:latin typeface="Courier New"/>
                <a:cs typeface="Courier New"/>
              </a:rPr>
              <a:t>name;</a:t>
            </a:r>
          </a:p>
          <a:p>
            <a:pPr marL="1487488" indent="-1487488"/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   </a:t>
            </a:r>
            <a:r>
              <a:rPr lang="en-US" dirty="0" err="1" smtClean="0">
                <a:latin typeface="Courier New"/>
                <a:cs typeface="Courier New"/>
              </a:rPr>
              <a:t>on_term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sql</a:t>
            </a:r>
            <a:r>
              <a:rPr lang="en-US" dirty="0">
                <a:latin typeface="Courier New"/>
                <a:cs typeface="Courier New"/>
              </a:rPr>
              <a:t>-script</a:t>
            </a:r>
            <a:r>
              <a:rPr lang="en-US" dirty="0" smtClean="0">
                <a:latin typeface="Courier New"/>
                <a:cs typeface="Courier New"/>
              </a:rPr>
              <a:t>-</a:t>
            </a:r>
            <a:r>
              <a:rPr lang="en-US" dirty="0">
                <a:latin typeface="Courier New"/>
                <a:cs typeface="Courier New"/>
              </a:rPr>
              <a:t>name;</a:t>
            </a:r>
          </a:p>
          <a:p>
            <a:pPr marL="1487488" indent="-1487488"/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smtClean="0">
                <a:latin typeface="Courier New"/>
                <a:cs typeface="Courier New"/>
              </a:rPr>
              <a:t>     </a:t>
            </a:r>
            <a:r>
              <a:rPr lang="en-US" dirty="0" err="1" smtClean="0">
                <a:latin typeface="Courier New"/>
                <a:cs typeface="Courier New"/>
              </a:rPr>
              <a:t>sync_interval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seconds;</a:t>
            </a:r>
          </a:p>
          <a:p>
            <a:pPr marL="1487488" indent="-1487488"/>
            <a:r>
              <a:rPr lang="en-US" dirty="0" smtClean="0"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56602004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MySQL player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object player {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property </a:t>
            </a:r>
            <a:r>
              <a:rPr lang="en-US" i="1" dirty="0">
                <a:latin typeface="Courier New"/>
                <a:cs typeface="Courier New"/>
              </a:rPr>
              <a:t>property-name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</a:t>
            </a:r>
            <a:r>
              <a:rPr lang="en-US" dirty="0" err="1" smtClean="0">
                <a:latin typeface="Courier New"/>
                <a:cs typeface="Courier New"/>
              </a:rPr>
              <a:t>table</a:t>
            </a:r>
            <a:r>
              <a:rPr lang="en-US" dirty="0" err="1">
                <a:latin typeface="Courier New"/>
                <a:cs typeface="Courier New"/>
              </a:rPr>
              <a:t>|file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i="1" dirty="0">
                <a:latin typeface="Courier New"/>
                <a:cs typeface="Courier New"/>
              </a:rPr>
              <a:t>source-table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mode </a:t>
            </a:r>
            <a:r>
              <a:rPr lang="en-US" dirty="0">
                <a:latin typeface="Courier New"/>
                <a:cs typeface="Courier New"/>
              </a:rPr>
              <a:t>{"</a:t>
            </a:r>
            <a:r>
              <a:rPr lang="en-US" dirty="0" err="1">
                <a:latin typeface="Courier New"/>
                <a:cs typeface="Courier New"/>
              </a:rPr>
              <a:t>r","r</a:t>
            </a:r>
            <a:r>
              <a:rPr lang="en-US" dirty="0">
                <a:latin typeface="Courier New"/>
                <a:cs typeface="Courier New"/>
              </a:rPr>
              <a:t>+"};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</a:t>
            </a:r>
            <a:r>
              <a:rPr lang="en-US" dirty="0" err="1" smtClean="0">
                <a:latin typeface="Courier New"/>
                <a:cs typeface="Courier New"/>
              </a:rPr>
              <a:t>filetype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{"CSV"};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connection </a:t>
            </a:r>
            <a:r>
              <a:rPr lang="en-US" i="1" dirty="0">
                <a:latin typeface="Courier New"/>
                <a:cs typeface="Courier New"/>
              </a:rPr>
              <a:t>database-object-name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options </a:t>
            </a:r>
            <a:r>
              <a:rPr lang="en-US" dirty="0">
                <a:latin typeface="Courier New"/>
                <a:cs typeface="Courier New"/>
              </a:rPr>
              <a:t>0;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loop </a:t>
            </a:r>
            <a:r>
              <a:rPr lang="en-US" i="1" dirty="0">
                <a:latin typeface="Courier New"/>
                <a:cs typeface="Courier New"/>
              </a:rPr>
              <a:t>number-of-loops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535643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Questions?</a:t>
            </a:r>
            <a:endParaRPr lang="en-CA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8824913" y="6318250"/>
            <a:ext cx="319087" cy="539750"/>
          </a:xfrm>
        </p:spPr>
        <p:txBody>
          <a:bodyPr/>
          <a:lstStyle/>
          <a:p>
            <a:fld id="{5BD36294-2849-48A8-8531-5354CF3095D2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20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ESENTER_VERSION" val="6"/>
  <p:tag name="ARTICULATE_PROJECT_CHECK" val="0"/>
  <p:tag name="ARTICULATE_PROJECT_OPEN" val="0"/>
</p:tagLst>
</file>

<file path=ppt/theme/theme1.xml><?xml version="1.0" encoding="utf-8"?>
<a:theme xmlns:a="http://schemas.openxmlformats.org/drawingml/2006/main" name="Blank">
  <a:themeElements>
    <a:clrScheme name="SLAC_RevisedPalette_2012">
      <a:dk1>
        <a:srgbClr val="000000"/>
      </a:dk1>
      <a:lt1>
        <a:sysClr val="window" lastClr="FFFFFF"/>
      </a:lt1>
      <a:dk2>
        <a:srgbClr val="E17000"/>
      </a:dk2>
      <a:lt2>
        <a:srgbClr val="A4001D"/>
      </a:lt2>
      <a:accent1>
        <a:srgbClr val="A4001D"/>
      </a:accent1>
      <a:accent2>
        <a:srgbClr val="E17000"/>
      </a:accent2>
      <a:accent3>
        <a:srgbClr val="4D4F53"/>
      </a:accent3>
      <a:accent4>
        <a:srgbClr val="545455"/>
      </a:accent4>
      <a:accent5>
        <a:srgbClr val="0099CC"/>
      </a:accent5>
      <a:accent6>
        <a:srgbClr val="69BE28"/>
      </a:accent6>
      <a:hlink>
        <a:srgbClr val="A4001D"/>
      </a:hlink>
      <a:folHlink>
        <a:srgbClr val="A4001D"/>
      </a:folHlink>
    </a:clrScheme>
    <a:fontScheme name="TH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mailTo xmlns="http://schemas.microsoft.com/sharepoint/v3" xsi:nil="true"/>
    <EmailSender xmlns="http://schemas.microsoft.com/sharepoint/v3" xsi:nil="true"/>
    <EmailFrom xmlns="http://schemas.microsoft.com/sharepoint/v3" xsi:nil="true"/>
    <EmailSubject xmlns="http://schemas.microsoft.com/sharepoint/v3" xsi:nil="true"/>
    <EmailCc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872B1F55C4DE4CA2A5FEBE29F43349" ma:contentTypeVersion="6" ma:contentTypeDescription="Create a new document." ma:contentTypeScope="" ma:versionID="5fd1a361dd7e4939b0a8ebac5f9bcf4c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e36fd912c2b4efb89499702243545b98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DBAEB46-93B8-48EA-AB06-6314274B41D7}">
  <ds:schemaRefs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sharepoint/v3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8BEDFC1-ADC1-43FD-8572-166E2C9060B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2585FCB-0F9F-4F71-BC26-82A06F3AB9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6452</Words>
  <Application>Microsoft Macintosh PowerPoint</Application>
  <PresentationFormat>On-screen Show (4:3)</PresentationFormat>
  <Paragraphs>1783</Paragraphs>
  <Slides>152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152</vt:i4>
      </vt:variant>
    </vt:vector>
  </HeadingPairs>
  <TitlesOfParts>
    <vt:vector size="161" baseType="lpstr">
      <vt:lpstr>Arial Narrow</vt:lpstr>
      <vt:lpstr>Calibri</vt:lpstr>
      <vt:lpstr>Courier New</vt:lpstr>
      <vt:lpstr>ＭＳ Ｐゴシック</vt:lpstr>
      <vt:lpstr>Symbol</vt:lpstr>
      <vt:lpstr>Times New Roman</vt:lpstr>
      <vt:lpstr>Wingdings</vt:lpstr>
      <vt:lpstr>Arial</vt:lpstr>
      <vt:lpstr>Blank</vt:lpstr>
      <vt:lpstr>GridLAB-D Tutorial</vt:lpstr>
      <vt:lpstr>Tutorial objectives</vt:lpstr>
      <vt:lpstr>What to expect</vt:lpstr>
      <vt:lpstr>Course outline</vt:lpstr>
      <vt:lpstr>Tutorial structure</vt:lpstr>
      <vt:lpstr>What is GridLAB-D?</vt:lpstr>
      <vt:lpstr>Agent-based simulations</vt:lpstr>
      <vt:lpstr>Notional Example: Lotka-Volterra system</vt:lpstr>
      <vt:lpstr>Numerical simulation error</vt:lpstr>
      <vt:lpstr>GridLAB-D simulation method</vt:lpstr>
      <vt:lpstr>Determining next state change</vt:lpstr>
      <vt:lpstr>Caveats</vt:lpstr>
      <vt:lpstr>GLM Files</vt:lpstr>
      <vt:lpstr>What is a GLM File?</vt:lpstr>
      <vt:lpstr>What is a module?</vt:lpstr>
      <vt:lpstr>Modules Available</vt:lpstr>
      <vt:lpstr>Describing models: classes</vt:lpstr>
      <vt:lpstr>Describing systems: objects</vt:lpstr>
      <vt:lpstr>Example Object Declaration </vt:lpstr>
      <vt:lpstr>Controlling time: clocks</vt:lpstr>
      <vt:lpstr>Clock</vt:lpstr>
      <vt:lpstr>Example of GLM file</vt:lpstr>
      <vt:lpstr>Running Simulations</vt:lpstr>
      <vt:lpstr>Specifying input file</vt:lpstr>
      <vt:lpstr>Saving output</vt:lpstr>
      <vt:lpstr>Controlling output messages</vt:lpstr>
      <vt:lpstr>Controlling global parameters</vt:lpstr>
      <vt:lpstr>Some useful global variables</vt:lpstr>
      <vt:lpstr>Reading error messages</vt:lpstr>
      <vt:lpstr>Configuration files</vt:lpstr>
      <vt:lpstr>Questions?</vt:lpstr>
      <vt:lpstr>Getting Help</vt:lpstr>
      <vt:lpstr>Help Resources</vt:lpstr>
      <vt:lpstr>Command line: --help</vt:lpstr>
      <vt:lpstr>Command line: --modhelp tape:player</vt:lpstr>
      <vt:lpstr>Command line: --modhelp</vt:lpstr>
      <vt:lpstr>Command line: --modhelp</vt:lpstr>
      <vt:lpstr>Command line: --example</vt:lpstr>
      <vt:lpstr>Command line: --info &lt;topic&gt; </vt:lpstr>
      <vt:lpstr>Online help resources</vt:lpstr>
      <vt:lpstr>SourceForce MediaWiki</vt:lpstr>
      <vt:lpstr>Help Guides</vt:lpstr>
      <vt:lpstr>Topic Index</vt:lpstr>
      <vt:lpstr>Forum</vt:lpstr>
      <vt:lpstr>Posting to the forum</vt:lpstr>
      <vt:lpstr>Troubleshooting</vt:lpstr>
      <vt:lpstr>Troubleshooting</vt:lpstr>
      <vt:lpstr>Questions?</vt:lpstr>
      <vt:lpstr>Modeling language basics</vt:lpstr>
      <vt:lpstr>Top-level Directives</vt:lpstr>
      <vt:lpstr>Clock directive</vt:lpstr>
      <vt:lpstr>Module directive</vt:lpstr>
      <vt:lpstr>Class directive</vt:lpstr>
      <vt:lpstr>Property types</vt:lpstr>
      <vt:lpstr>Example property values</vt:lpstr>
      <vt:lpstr>Property units</vt:lpstr>
      <vt:lpstr>Reserved property names</vt:lpstr>
      <vt:lpstr>Object directive</vt:lpstr>
      <vt:lpstr>Rules for values</vt:lpstr>
      <vt:lpstr>Expression syntax</vt:lpstr>
      <vt:lpstr>Functionals</vt:lpstr>
      <vt:lpstr>Nested objects</vt:lpstr>
      <vt:lpstr>Macro processing</vt:lpstr>
      <vt:lpstr>Standard macros</vt:lpstr>
      <vt:lpstr>Schedules, Loadshapes, and Enduses</vt:lpstr>
      <vt:lpstr>Questions?</vt:lpstr>
      <vt:lpstr>Data Input and Output</vt:lpstr>
      <vt:lpstr>Extracting final results: XML dump</vt:lpstr>
      <vt:lpstr>Extracting intermediate results</vt:lpstr>
      <vt:lpstr>Introducing data</vt:lpstr>
      <vt:lpstr>Tape Module</vt:lpstr>
      <vt:lpstr>Internal data sources and links</vt:lpstr>
      <vt:lpstr>MySQL module</vt:lpstr>
      <vt:lpstr>Database object</vt:lpstr>
      <vt:lpstr>Database object properties</vt:lpstr>
      <vt:lpstr>Players</vt:lpstr>
      <vt:lpstr>Recorders</vt:lpstr>
      <vt:lpstr>Collectors</vt:lpstr>
      <vt:lpstr>Summary</vt:lpstr>
      <vt:lpstr>Players</vt:lpstr>
      <vt:lpstr>Input object: player</vt:lpstr>
      <vt:lpstr>Player timestamps</vt:lpstr>
      <vt:lpstr>Player “property”</vt:lpstr>
      <vt:lpstr>Player “file”</vt:lpstr>
      <vt:lpstr>Player “loop”</vt:lpstr>
      <vt:lpstr>Example player object</vt:lpstr>
      <vt:lpstr>Example player file</vt:lpstr>
      <vt:lpstr>Another Example</vt:lpstr>
      <vt:lpstr>Yet another Example</vt:lpstr>
      <vt:lpstr>Another example player file</vt:lpstr>
      <vt:lpstr>Demo</vt:lpstr>
      <vt:lpstr>Demo</vt:lpstr>
      <vt:lpstr>Example player file: theat.csv</vt:lpstr>
      <vt:lpstr>Player transforms</vt:lpstr>
      <vt:lpstr>Player transforms</vt:lpstr>
      <vt:lpstr>MySQL player</vt:lpstr>
      <vt:lpstr>MySQL database</vt:lpstr>
      <vt:lpstr>MySQL player</vt:lpstr>
      <vt:lpstr>Questions?</vt:lpstr>
      <vt:lpstr>Recorders</vt:lpstr>
      <vt:lpstr>Output object</vt:lpstr>
      <vt:lpstr>Property</vt:lpstr>
      <vt:lpstr>Property (cont.)</vt:lpstr>
      <vt:lpstr>File</vt:lpstr>
      <vt:lpstr>Interval</vt:lpstr>
      <vt:lpstr>Limit</vt:lpstr>
      <vt:lpstr>Trigger</vt:lpstr>
      <vt:lpstr>Multi-Recorder</vt:lpstr>
      <vt:lpstr>Demo</vt:lpstr>
      <vt:lpstr>Demo</vt:lpstr>
      <vt:lpstr>Example: intervals</vt:lpstr>
      <vt:lpstr>Questions?</vt:lpstr>
      <vt:lpstr>Collectors</vt:lpstr>
      <vt:lpstr>Output object</vt:lpstr>
      <vt:lpstr>Group</vt:lpstr>
      <vt:lpstr>Property aggregators</vt:lpstr>
      <vt:lpstr>Example</vt:lpstr>
      <vt:lpstr>Demo</vt:lpstr>
      <vt:lpstr>Questions?</vt:lpstr>
      <vt:lpstr>Exercises (players)</vt:lpstr>
      <vt:lpstr>Exercises (recorders)</vt:lpstr>
      <vt:lpstr>Exercises (collectors)</vt:lpstr>
      <vt:lpstr>Connecting to Matlab</vt:lpstr>
      <vt:lpstr>Matlab "link" directive</vt:lpstr>
      <vt:lpstr>Import/Export properties</vt:lpstr>
      <vt:lpstr>Matlab Workspace</vt:lpstr>
      <vt:lpstr>Event handlers</vt:lpstr>
      <vt:lpstr>Other link directives</vt:lpstr>
      <vt:lpstr>Building GridLAB-D to support Matlab</vt:lpstr>
      <vt:lpstr>Realtime Simulation</vt:lpstr>
      <vt:lpstr>GridLAB-D in realtime</vt:lpstr>
      <vt:lpstr>Realtime mode</vt:lpstr>
      <vt:lpstr>Server mode</vt:lpstr>
      <vt:lpstr>Reading/writing global values</vt:lpstr>
      <vt:lpstr>Reading/writing object data</vt:lpstr>
      <vt:lpstr>XML formatting</vt:lpstr>
      <vt:lpstr>Runtime file access</vt:lpstr>
      <vt:lpstr>Javascript API for HTML files (read)</vt:lpstr>
      <vt:lpstr>Javascript API for HTML files (write)</vt:lpstr>
      <vt:lpstr>IEEE123 Realtime Simulation Demo</vt:lpstr>
      <vt:lpstr>Runtime Classes</vt:lpstr>
      <vt:lpstr>Runtime class: an "on-the-fly" module</vt:lpstr>
      <vt:lpstr>GridLAB-D Core Solver</vt:lpstr>
      <vt:lpstr>Presync iteration process</vt:lpstr>
      <vt:lpstr>Sync iteration process</vt:lpstr>
      <vt:lpstr>Postsync interation process</vt:lpstr>
      <vt:lpstr>Definition of runtime classes</vt:lpstr>
      <vt:lpstr>Intrinsic functions</vt:lpstr>
      <vt:lpstr>Example: thermostat redesign</vt:lpstr>
      <vt:lpstr>Discrete-time control thermostat</vt:lpstr>
      <vt:lpstr>Simple heating thermostat</vt:lpstr>
      <vt:lpstr>Contact information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2012-06-11T23:50:00Z</dcterms:created>
  <dcterms:modified xsi:type="dcterms:W3CDTF">2016-10-19T16:52:20Z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0x01010050872B1F55C4DE4CA2A5FEBE29F43349</vt:lpwstr>
  </property>
</Properties>
</file>